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58"/>
  </p:notesMasterIdLst>
  <p:sldIdLst>
    <p:sldId id="256" r:id="rId3"/>
    <p:sldId id="290" r:id="rId4"/>
    <p:sldId id="289" r:id="rId5"/>
    <p:sldId id="301" r:id="rId6"/>
    <p:sldId id="297" r:id="rId7"/>
    <p:sldId id="286" r:id="rId8"/>
    <p:sldId id="295" r:id="rId9"/>
    <p:sldId id="260" r:id="rId10"/>
    <p:sldId id="274" r:id="rId11"/>
    <p:sldId id="275" r:id="rId12"/>
    <p:sldId id="305" r:id="rId13"/>
    <p:sldId id="306" r:id="rId14"/>
    <p:sldId id="307" r:id="rId15"/>
    <p:sldId id="308" r:id="rId16"/>
    <p:sldId id="318" r:id="rId17"/>
    <p:sldId id="317" r:id="rId18"/>
    <p:sldId id="310" r:id="rId19"/>
    <p:sldId id="309" r:id="rId20"/>
    <p:sldId id="311" r:id="rId21"/>
    <p:sldId id="312" r:id="rId22"/>
    <p:sldId id="313" r:id="rId23"/>
    <p:sldId id="314" r:id="rId24"/>
    <p:sldId id="319" r:id="rId25"/>
    <p:sldId id="320" r:id="rId26"/>
    <p:sldId id="321" r:id="rId27"/>
    <p:sldId id="322" r:id="rId28"/>
    <p:sldId id="323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24" r:id="rId47"/>
    <p:sldId id="342" r:id="rId48"/>
    <p:sldId id="315" r:id="rId49"/>
    <p:sldId id="316" r:id="rId50"/>
    <p:sldId id="276" r:id="rId51"/>
    <p:sldId id="277" r:id="rId52"/>
    <p:sldId id="278" r:id="rId53"/>
    <p:sldId id="285" r:id="rId54"/>
    <p:sldId id="292" r:id="rId55"/>
    <p:sldId id="283" r:id="rId56"/>
    <p:sldId id="291" r:id="rId57"/>
  </p:sldIdLst>
  <p:sldSz cx="9144000" cy="5143500" type="screen16x9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4AA3A2-1C47-4D25-A1FE-3FD74EED914C}" v="81" dt="2021-02-22T16:57:36.3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843" autoAdjust="0"/>
  </p:normalViewPr>
  <p:slideViewPr>
    <p:cSldViewPr>
      <p:cViewPr>
        <p:scale>
          <a:sx n="100" d="100"/>
          <a:sy n="100" d="100"/>
        </p:scale>
        <p:origin x="-946" y="-16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8D4962-C10C-4F3D-BC58-53B036D7EDF5}" type="doc">
      <dgm:prSet loTypeId="urn:microsoft.com/office/officeart/2005/8/layout/StepDownProcess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0CF8F1CB-9DD7-4DB8-B44C-AFEA47BC2A92}">
      <dgm:prSet phldrT="[Texte]" custT="1"/>
      <dgm:spPr/>
      <dgm:t>
        <a:bodyPr/>
        <a:lstStyle/>
        <a:p>
          <a:r>
            <a:rPr lang="fr-FR" sz="1200" dirty="0" smtClean="0"/>
            <a:t>Offline </a:t>
          </a:r>
          <a:r>
            <a:rPr lang="fr-FR" sz="1200" dirty="0" err="1" smtClean="0"/>
            <a:t>Task</a:t>
          </a:r>
          <a:endParaRPr lang="en-IN" sz="1200" dirty="0"/>
        </a:p>
      </dgm:t>
    </dgm:pt>
    <dgm:pt modelId="{21B324AE-8693-40C9-8232-ACB096F095E5}" type="parTrans" cxnId="{C051111C-3EDC-42AF-A8B4-ED42E23FD808}">
      <dgm:prSet/>
      <dgm:spPr/>
      <dgm:t>
        <a:bodyPr/>
        <a:lstStyle/>
        <a:p>
          <a:endParaRPr lang="en-IN"/>
        </a:p>
      </dgm:t>
    </dgm:pt>
    <dgm:pt modelId="{64C7015A-69B6-4B23-AAF7-C5B1410B34EE}" type="sibTrans" cxnId="{C051111C-3EDC-42AF-A8B4-ED42E23FD808}">
      <dgm:prSet/>
      <dgm:spPr/>
      <dgm:t>
        <a:bodyPr/>
        <a:lstStyle/>
        <a:p>
          <a:endParaRPr lang="en-IN"/>
        </a:p>
      </dgm:t>
    </dgm:pt>
    <dgm:pt modelId="{32A54A04-056B-4595-9A25-8E83E79C0BE7}">
      <dgm:prSet phldrT="[Texte]" custT="1"/>
      <dgm:spPr/>
      <dgm:t>
        <a:bodyPr/>
        <a:lstStyle/>
        <a:p>
          <a:r>
            <a:rPr lang="fr-FR" sz="1100" smtClean="0"/>
            <a:t>Generation of snapshots by solving high fidelity system</a:t>
          </a:r>
          <a:endParaRPr lang="en-IN" sz="1100" dirty="0"/>
        </a:p>
      </dgm:t>
    </dgm:pt>
    <dgm:pt modelId="{E19BD63D-FD42-4CBA-9540-BCE7EB9730DE}" type="parTrans" cxnId="{14463488-FC34-4F0A-B408-841F7ECA659E}">
      <dgm:prSet/>
      <dgm:spPr/>
      <dgm:t>
        <a:bodyPr/>
        <a:lstStyle/>
        <a:p>
          <a:endParaRPr lang="en-IN"/>
        </a:p>
      </dgm:t>
    </dgm:pt>
    <dgm:pt modelId="{4F1C7A11-27DC-427D-BE63-B72053331E97}" type="sibTrans" cxnId="{14463488-FC34-4F0A-B408-841F7ECA659E}">
      <dgm:prSet/>
      <dgm:spPr/>
      <dgm:t>
        <a:bodyPr/>
        <a:lstStyle/>
        <a:p>
          <a:endParaRPr lang="en-IN"/>
        </a:p>
      </dgm:t>
    </dgm:pt>
    <dgm:pt modelId="{ACB5ADFB-0F5B-43BA-B560-38CE3904FA95}">
      <dgm:prSet phldrT="[Texte]" custT="1"/>
      <dgm:spPr/>
      <dgm:t>
        <a:bodyPr/>
        <a:lstStyle/>
        <a:p>
          <a:r>
            <a:rPr lang="fr-FR" sz="1200" dirty="0" smtClean="0"/>
            <a:t>Computation of basis</a:t>
          </a:r>
          <a:endParaRPr lang="en-IN" sz="1200" dirty="0"/>
        </a:p>
      </dgm:t>
    </dgm:pt>
    <dgm:pt modelId="{533ACBFA-8063-4A5E-B713-04803289CC3A}" type="parTrans" cxnId="{C6A61EB8-5DEA-4E1D-9B16-A2CBEAE4CCDA}">
      <dgm:prSet/>
      <dgm:spPr/>
      <dgm:t>
        <a:bodyPr/>
        <a:lstStyle/>
        <a:p>
          <a:endParaRPr lang="en-IN"/>
        </a:p>
      </dgm:t>
    </dgm:pt>
    <dgm:pt modelId="{F593BF30-32AA-438A-80F1-308A66CA78E6}" type="sibTrans" cxnId="{C6A61EB8-5DEA-4E1D-9B16-A2CBEAE4CCDA}">
      <dgm:prSet/>
      <dgm:spPr/>
      <dgm:t>
        <a:bodyPr/>
        <a:lstStyle/>
        <a:p>
          <a:endParaRPr lang="en-IN"/>
        </a:p>
      </dgm:t>
    </dgm:pt>
    <dgm:pt modelId="{B8DAE95B-58E3-458B-B8CB-B7CDABF6B328}">
      <dgm:prSet phldrT="[Texte]" custT="1"/>
      <dgm:spPr/>
      <dgm:t>
        <a:bodyPr/>
        <a:lstStyle/>
        <a:p>
          <a:r>
            <a:rPr lang="fr-FR" sz="1100" smtClean="0"/>
            <a:t>Linear/Affine system-POD/SVD or Reduced basis by greedy selection</a:t>
          </a:r>
          <a:endParaRPr lang="en-IN" sz="1100" dirty="0"/>
        </a:p>
      </dgm:t>
    </dgm:pt>
    <dgm:pt modelId="{F5650813-2F8C-4F8A-9463-416BC4897EC7}" type="parTrans" cxnId="{85254C50-83CC-4912-9583-D51EC2BE98F3}">
      <dgm:prSet/>
      <dgm:spPr/>
      <dgm:t>
        <a:bodyPr/>
        <a:lstStyle/>
        <a:p>
          <a:endParaRPr lang="en-IN"/>
        </a:p>
      </dgm:t>
    </dgm:pt>
    <dgm:pt modelId="{91BEB7F6-9A4D-4896-A224-674A6FCC04D8}" type="sibTrans" cxnId="{85254C50-83CC-4912-9583-D51EC2BE98F3}">
      <dgm:prSet/>
      <dgm:spPr/>
      <dgm:t>
        <a:bodyPr/>
        <a:lstStyle/>
        <a:p>
          <a:endParaRPr lang="en-IN"/>
        </a:p>
      </dgm:t>
    </dgm:pt>
    <dgm:pt modelId="{1DBF46DE-86F4-45D6-AB5F-A11BBEB7884D}">
      <dgm:prSet phldrT="[Texte]" custT="1"/>
      <dgm:spPr/>
      <dgm:t>
        <a:bodyPr/>
        <a:lstStyle/>
        <a:p>
          <a:r>
            <a:rPr lang="fr-FR" sz="1200" dirty="0" smtClean="0"/>
            <a:t>Online </a:t>
          </a:r>
          <a:r>
            <a:rPr lang="fr-FR" sz="1200" dirty="0" err="1" smtClean="0"/>
            <a:t>Task</a:t>
          </a:r>
          <a:endParaRPr lang="en-IN" sz="1200" dirty="0"/>
        </a:p>
      </dgm:t>
    </dgm:pt>
    <dgm:pt modelId="{FB7A8C3F-5A15-4358-9486-AA991DA002B5}" type="parTrans" cxnId="{3C4DFCA2-4A17-4CE7-A0E0-D9B8570F31D6}">
      <dgm:prSet/>
      <dgm:spPr/>
      <dgm:t>
        <a:bodyPr/>
        <a:lstStyle/>
        <a:p>
          <a:endParaRPr lang="en-IN"/>
        </a:p>
      </dgm:t>
    </dgm:pt>
    <dgm:pt modelId="{95A82F84-7A44-4900-811E-44F10AF63704}" type="sibTrans" cxnId="{3C4DFCA2-4A17-4CE7-A0E0-D9B8570F31D6}">
      <dgm:prSet/>
      <dgm:spPr/>
      <dgm:t>
        <a:bodyPr/>
        <a:lstStyle/>
        <a:p>
          <a:endParaRPr lang="en-IN"/>
        </a:p>
      </dgm:t>
    </dgm:pt>
    <dgm:pt modelId="{AF4769D6-F6E9-4790-B30D-CDD6ACAE3A04}">
      <dgm:prSet phldrT="[Texte]" custT="1"/>
      <dgm:spPr/>
      <dgm:t>
        <a:bodyPr/>
        <a:lstStyle/>
        <a:p>
          <a:r>
            <a:rPr lang="fr-FR" sz="1100" smtClean="0"/>
            <a:t>Solve the ROM</a:t>
          </a:r>
          <a:endParaRPr lang="en-IN" sz="1100" dirty="0"/>
        </a:p>
      </dgm:t>
    </dgm:pt>
    <dgm:pt modelId="{9F33E719-32F2-48E8-9E0D-4137185375F2}" type="parTrans" cxnId="{2E1BE08D-34EB-4F99-B50D-9A3D3781500B}">
      <dgm:prSet/>
      <dgm:spPr/>
      <dgm:t>
        <a:bodyPr/>
        <a:lstStyle/>
        <a:p>
          <a:endParaRPr lang="en-IN"/>
        </a:p>
      </dgm:t>
    </dgm:pt>
    <dgm:pt modelId="{468B95A7-36A3-47D2-8B97-2D9CB9571445}" type="sibTrans" cxnId="{2E1BE08D-34EB-4F99-B50D-9A3D3781500B}">
      <dgm:prSet/>
      <dgm:spPr/>
      <dgm:t>
        <a:bodyPr/>
        <a:lstStyle/>
        <a:p>
          <a:endParaRPr lang="en-IN"/>
        </a:p>
      </dgm:t>
    </dgm:pt>
    <dgm:pt modelId="{DA2DF81E-C506-4D1B-AF69-6DC93023FB08}">
      <dgm:prSet phldrT="[Texte]" custT="1"/>
      <dgm:spPr/>
      <dgm:t>
        <a:bodyPr/>
        <a:lstStyle/>
        <a:p>
          <a:r>
            <a:rPr lang="fr-FR" sz="1100" smtClean="0"/>
            <a:t>Non linear or non affine system-EIM/DEIM and Hyper reduction</a:t>
          </a:r>
          <a:endParaRPr lang="en-IN" sz="1100" dirty="0"/>
        </a:p>
      </dgm:t>
    </dgm:pt>
    <dgm:pt modelId="{0FAB4B8E-899B-481F-B391-B02ACF5A54A8}" type="parTrans" cxnId="{DF390791-6F32-4340-B144-25A3213D0A48}">
      <dgm:prSet/>
      <dgm:spPr/>
      <dgm:t>
        <a:bodyPr/>
        <a:lstStyle/>
        <a:p>
          <a:endParaRPr lang="en-IN"/>
        </a:p>
      </dgm:t>
    </dgm:pt>
    <dgm:pt modelId="{B168B203-2F05-4575-8992-3F043D81747A}" type="sibTrans" cxnId="{DF390791-6F32-4340-B144-25A3213D0A48}">
      <dgm:prSet/>
      <dgm:spPr/>
      <dgm:t>
        <a:bodyPr/>
        <a:lstStyle/>
        <a:p>
          <a:endParaRPr lang="en-IN"/>
        </a:p>
      </dgm:t>
    </dgm:pt>
    <dgm:pt modelId="{EF7377CF-70D4-421F-928A-1E728BDF67C7}" type="pres">
      <dgm:prSet presAssocID="{E98D4962-C10C-4F3D-BC58-53B036D7EDF5}" presName="rootnode" presStyleCnt="0">
        <dgm:presLayoutVars>
          <dgm:chMax/>
          <dgm:chPref/>
          <dgm:dir/>
          <dgm:animLvl val="lvl"/>
        </dgm:presLayoutVars>
      </dgm:prSet>
      <dgm:spPr/>
    </dgm:pt>
    <dgm:pt modelId="{49BD34B7-142A-4D2F-B36C-B962C69659BA}" type="pres">
      <dgm:prSet presAssocID="{0CF8F1CB-9DD7-4DB8-B44C-AFEA47BC2A92}" presName="composite" presStyleCnt="0"/>
      <dgm:spPr/>
    </dgm:pt>
    <dgm:pt modelId="{73466676-673F-4C72-B615-42104F60D9E4}" type="pres">
      <dgm:prSet presAssocID="{0CF8F1CB-9DD7-4DB8-B44C-AFEA47BC2A92}" presName="bentUpArrow1" presStyleLbl="alignImgPlace1" presStyleIdx="0" presStyleCnt="2" custScaleX="72576" custScaleY="62478" custLinFactNeighborX="24685" custLinFactNeighborY="-29481"/>
      <dgm:spPr/>
    </dgm:pt>
    <dgm:pt modelId="{CB9039F8-BF5F-4B55-B3B4-BC1B42284547}" type="pres">
      <dgm:prSet presAssocID="{0CF8F1CB-9DD7-4DB8-B44C-AFEA47BC2A92}" presName="ParentText" presStyleLbl="node1" presStyleIdx="0" presStyleCnt="3" custScaleX="88715" custScaleY="53747">
        <dgm:presLayoutVars>
          <dgm:chMax val="1"/>
          <dgm:chPref val="1"/>
          <dgm:bulletEnabled val="1"/>
        </dgm:presLayoutVars>
      </dgm:prSet>
      <dgm:spPr/>
    </dgm:pt>
    <dgm:pt modelId="{34210C71-B9C4-4E1D-9BA5-C957C8E20974}" type="pres">
      <dgm:prSet presAssocID="{0CF8F1CB-9DD7-4DB8-B44C-AFEA47BC2A92}" presName="ChildText" presStyleLbl="revTx" presStyleIdx="0" presStyleCnt="3" custScaleX="385507" custScaleY="39415" custLinFactX="55646" custLinFactNeighborX="100000" custLinFactNeighborY="-90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FB0EE61-D30F-4D37-8C1B-5ED820AFF305}" type="pres">
      <dgm:prSet presAssocID="{64C7015A-69B6-4B23-AAF7-C5B1410B34EE}" presName="sibTrans" presStyleCnt="0"/>
      <dgm:spPr/>
    </dgm:pt>
    <dgm:pt modelId="{07F6A6E5-1511-42B7-B3F2-D449C144356A}" type="pres">
      <dgm:prSet presAssocID="{ACB5ADFB-0F5B-43BA-B560-38CE3904FA95}" presName="composite" presStyleCnt="0"/>
      <dgm:spPr/>
    </dgm:pt>
    <dgm:pt modelId="{4EEEAC84-1B55-4C4A-B58D-ECC7C388F181}" type="pres">
      <dgm:prSet presAssocID="{ACB5ADFB-0F5B-43BA-B560-38CE3904FA95}" presName="bentUpArrow1" presStyleLbl="alignImgPlace1" presStyleIdx="1" presStyleCnt="2" custScaleX="82642" custScaleY="66553" custLinFactNeighborX="-35478" custLinFactNeighborY="-29493"/>
      <dgm:spPr/>
    </dgm:pt>
    <dgm:pt modelId="{E90F90FA-A562-4FFE-A3C6-1FA18082EB4A}" type="pres">
      <dgm:prSet presAssocID="{ACB5ADFB-0F5B-43BA-B560-38CE3904FA95}" presName="ParentText" presStyleLbl="node1" presStyleIdx="1" presStyleCnt="3" custScaleX="88395" custScaleY="60278" custLinFactNeighborX="-44083" custLinFactNeighborY="-2098">
        <dgm:presLayoutVars>
          <dgm:chMax val="1"/>
          <dgm:chPref val="1"/>
          <dgm:bulletEnabled val="1"/>
        </dgm:presLayoutVars>
      </dgm:prSet>
      <dgm:spPr/>
    </dgm:pt>
    <dgm:pt modelId="{EE396E7E-2AA8-495B-9360-4C34BBC0DA24}" type="pres">
      <dgm:prSet presAssocID="{ACB5ADFB-0F5B-43BA-B560-38CE3904FA95}" presName="ChildText" presStyleLbl="revTx" presStyleIdx="1" presStyleCnt="3" custScaleX="324642" custLinFactNeighborX="65774" custLinFactNeighborY="215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95CFFB9-DD0D-481A-B46F-CBA1FA44175C}" type="pres">
      <dgm:prSet presAssocID="{F593BF30-32AA-438A-80F1-308A66CA78E6}" presName="sibTrans" presStyleCnt="0"/>
      <dgm:spPr/>
    </dgm:pt>
    <dgm:pt modelId="{1243919D-D39D-4763-82C1-DF6CBB4B8740}" type="pres">
      <dgm:prSet presAssocID="{1DBF46DE-86F4-45D6-AB5F-A11BBEB7884D}" presName="composite" presStyleCnt="0"/>
      <dgm:spPr/>
    </dgm:pt>
    <dgm:pt modelId="{B979737D-265E-4BCE-B3FD-6E78C3B85220}" type="pres">
      <dgm:prSet presAssocID="{1DBF46DE-86F4-45D6-AB5F-A11BBEB7884D}" presName="ParentText" presStyleLbl="node1" presStyleIdx="2" presStyleCnt="3" custScaleX="92345" custScaleY="61187" custLinFactNeighborX="-83319" custLinFactNeighborY="1043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C5B0B9B-8377-495A-8853-E42C31441481}" type="pres">
      <dgm:prSet presAssocID="{1DBF46DE-86F4-45D6-AB5F-A11BBEB7884D}" presName="FinalChildText" presStyleLbl="revTx" presStyleIdx="2" presStyleCnt="3" custScaleX="154693" custScaleY="45898" custLinFactNeighborX="-82107" custLinFactNeighborY="14118">
        <dgm:presLayoutVars>
          <dgm:chMax val="0"/>
          <dgm:chPref val="0"/>
          <dgm:bulletEnabled val="1"/>
        </dgm:presLayoutVars>
      </dgm:prSet>
      <dgm:spPr/>
    </dgm:pt>
  </dgm:ptLst>
  <dgm:cxnLst>
    <dgm:cxn modelId="{85254C50-83CC-4912-9583-D51EC2BE98F3}" srcId="{ACB5ADFB-0F5B-43BA-B560-38CE3904FA95}" destId="{B8DAE95B-58E3-458B-B8CB-B7CDABF6B328}" srcOrd="0" destOrd="0" parTransId="{F5650813-2F8C-4F8A-9463-416BC4897EC7}" sibTransId="{91BEB7F6-9A4D-4896-A224-674A6FCC04D8}"/>
    <dgm:cxn modelId="{3C4DFCA2-4A17-4CE7-A0E0-D9B8570F31D6}" srcId="{E98D4962-C10C-4F3D-BC58-53B036D7EDF5}" destId="{1DBF46DE-86F4-45D6-AB5F-A11BBEB7884D}" srcOrd="2" destOrd="0" parTransId="{FB7A8C3F-5A15-4358-9486-AA991DA002B5}" sibTransId="{95A82F84-7A44-4900-811E-44F10AF63704}"/>
    <dgm:cxn modelId="{4DD67704-054C-4042-8D8C-9892688625B4}" type="presOf" srcId="{32A54A04-056B-4595-9A25-8E83E79C0BE7}" destId="{34210C71-B9C4-4E1D-9BA5-C957C8E20974}" srcOrd="0" destOrd="0" presId="urn:microsoft.com/office/officeart/2005/8/layout/StepDownProcess"/>
    <dgm:cxn modelId="{85663785-3EE9-4337-8E70-4D0D6A9005E1}" type="presOf" srcId="{0CF8F1CB-9DD7-4DB8-B44C-AFEA47BC2A92}" destId="{CB9039F8-BF5F-4B55-B3B4-BC1B42284547}" srcOrd="0" destOrd="0" presId="urn:microsoft.com/office/officeart/2005/8/layout/StepDownProcess"/>
    <dgm:cxn modelId="{B218BEAE-1EC3-4D87-9FB9-4940C4B2AC87}" type="presOf" srcId="{DA2DF81E-C506-4D1B-AF69-6DC93023FB08}" destId="{EE396E7E-2AA8-495B-9360-4C34BBC0DA24}" srcOrd="0" destOrd="1" presId="urn:microsoft.com/office/officeart/2005/8/layout/StepDownProcess"/>
    <dgm:cxn modelId="{5A32B1CE-812A-466B-9E54-CA0816440B33}" type="presOf" srcId="{E98D4962-C10C-4F3D-BC58-53B036D7EDF5}" destId="{EF7377CF-70D4-421F-928A-1E728BDF67C7}" srcOrd="0" destOrd="0" presId="urn:microsoft.com/office/officeart/2005/8/layout/StepDownProcess"/>
    <dgm:cxn modelId="{C6A61EB8-5DEA-4E1D-9B16-A2CBEAE4CCDA}" srcId="{E98D4962-C10C-4F3D-BC58-53B036D7EDF5}" destId="{ACB5ADFB-0F5B-43BA-B560-38CE3904FA95}" srcOrd="1" destOrd="0" parTransId="{533ACBFA-8063-4A5E-B713-04803289CC3A}" sibTransId="{F593BF30-32AA-438A-80F1-308A66CA78E6}"/>
    <dgm:cxn modelId="{14463488-FC34-4F0A-B408-841F7ECA659E}" srcId="{0CF8F1CB-9DD7-4DB8-B44C-AFEA47BC2A92}" destId="{32A54A04-056B-4595-9A25-8E83E79C0BE7}" srcOrd="0" destOrd="0" parTransId="{E19BD63D-FD42-4CBA-9540-BCE7EB9730DE}" sibTransId="{4F1C7A11-27DC-427D-BE63-B72053331E97}"/>
    <dgm:cxn modelId="{7D18C6FB-1A06-4DE0-9F9F-F8FE43BFACCE}" type="presOf" srcId="{AF4769D6-F6E9-4790-B30D-CDD6ACAE3A04}" destId="{0C5B0B9B-8377-495A-8853-E42C31441481}" srcOrd="0" destOrd="0" presId="urn:microsoft.com/office/officeart/2005/8/layout/StepDownProcess"/>
    <dgm:cxn modelId="{2236F9EE-B51F-4DB4-B7F1-821FB6825E94}" type="presOf" srcId="{B8DAE95B-58E3-458B-B8CB-B7CDABF6B328}" destId="{EE396E7E-2AA8-495B-9360-4C34BBC0DA24}" srcOrd="0" destOrd="0" presId="urn:microsoft.com/office/officeart/2005/8/layout/StepDownProcess"/>
    <dgm:cxn modelId="{C051111C-3EDC-42AF-A8B4-ED42E23FD808}" srcId="{E98D4962-C10C-4F3D-BC58-53B036D7EDF5}" destId="{0CF8F1CB-9DD7-4DB8-B44C-AFEA47BC2A92}" srcOrd="0" destOrd="0" parTransId="{21B324AE-8693-40C9-8232-ACB096F095E5}" sibTransId="{64C7015A-69B6-4B23-AAF7-C5B1410B34EE}"/>
    <dgm:cxn modelId="{2E1BE08D-34EB-4F99-B50D-9A3D3781500B}" srcId="{1DBF46DE-86F4-45D6-AB5F-A11BBEB7884D}" destId="{AF4769D6-F6E9-4790-B30D-CDD6ACAE3A04}" srcOrd="0" destOrd="0" parTransId="{9F33E719-32F2-48E8-9E0D-4137185375F2}" sibTransId="{468B95A7-36A3-47D2-8B97-2D9CB9571445}"/>
    <dgm:cxn modelId="{DF390791-6F32-4340-B144-25A3213D0A48}" srcId="{ACB5ADFB-0F5B-43BA-B560-38CE3904FA95}" destId="{DA2DF81E-C506-4D1B-AF69-6DC93023FB08}" srcOrd="1" destOrd="0" parTransId="{0FAB4B8E-899B-481F-B391-B02ACF5A54A8}" sibTransId="{B168B203-2F05-4575-8992-3F043D81747A}"/>
    <dgm:cxn modelId="{20BA52E7-9112-4654-A7B9-33F5B2DF8197}" type="presOf" srcId="{1DBF46DE-86F4-45D6-AB5F-A11BBEB7884D}" destId="{B979737D-265E-4BCE-B3FD-6E78C3B85220}" srcOrd="0" destOrd="0" presId="urn:microsoft.com/office/officeart/2005/8/layout/StepDownProcess"/>
    <dgm:cxn modelId="{53282F24-D6D6-4A0A-98C4-E1626CC74345}" type="presOf" srcId="{ACB5ADFB-0F5B-43BA-B560-38CE3904FA95}" destId="{E90F90FA-A562-4FFE-A3C6-1FA18082EB4A}" srcOrd="0" destOrd="0" presId="urn:microsoft.com/office/officeart/2005/8/layout/StepDownProcess"/>
    <dgm:cxn modelId="{BE3A3CAC-2432-4FB7-97A1-3B1BD8EEF890}" type="presParOf" srcId="{EF7377CF-70D4-421F-928A-1E728BDF67C7}" destId="{49BD34B7-142A-4D2F-B36C-B962C69659BA}" srcOrd="0" destOrd="0" presId="urn:microsoft.com/office/officeart/2005/8/layout/StepDownProcess"/>
    <dgm:cxn modelId="{192C45FF-1D67-4D3B-B2E3-1634FA8B54AF}" type="presParOf" srcId="{49BD34B7-142A-4D2F-B36C-B962C69659BA}" destId="{73466676-673F-4C72-B615-42104F60D9E4}" srcOrd="0" destOrd="0" presId="urn:microsoft.com/office/officeart/2005/8/layout/StepDownProcess"/>
    <dgm:cxn modelId="{1925F63C-8284-4C68-9787-E24D7D566355}" type="presParOf" srcId="{49BD34B7-142A-4D2F-B36C-B962C69659BA}" destId="{CB9039F8-BF5F-4B55-B3B4-BC1B42284547}" srcOrd="1" destOrd="0" presId="urn:microsoft.com/office/officeart/2005/8/layout/StepDownProcess"/>
    <dgm:cxn modelId="{70F8066B-6C01-45D3-8CE6-D1DDC0CE70E5}" type="presParOf" srcId="{49BD34B7-142A-4D2F-B36C-B962C69659BA}" destId="{34210C71-B9C4-4E1D-9BA5-C957C8E20974}" srcOrd="2" destOrd="0" presId="urn:microsoft.com/office/officeart/2005/8/layout/StepDownProcess"/>
    <dgm:cxn modelId="{0F08EA94-020B-4F00-91AD-F7D47806E1B1}" type="presParOf" srcId="{EF7377CF-70D4-421F-928A-1E728BDF67C7}" destId="{4FB0EE61-D30F-4D37-8C1B-5ED820AFF305}" srcOrd="1" destOrd="0" presId="urn:microsoft.com/office/officeart/2005/8/layout/StepDownProcess"/>
    <dgm:cxn modelId="{86CA3F10-7137-4C95-8D7B-46FBC2CBF73F}" type="presParOf" srcId="{EF7377CF-70D4-421F-928A-1E728BDF67C7}" destId="{07F6A6E5-1511-42B7-B3F2-D449C144356A}" srcOrd="2" destOrd="0" presId="urn:microsoft.com/office/officeart/2005/8/layout/StepDownProcess"/>
    <dgm:cxn modelId="{330E42CC-EA00-4CD2-AA0B-AA9FBEF8B61C}" type="presParOf" srcId="{07F6A6E5-1511-42B7-B3F2-D449C144356A}" destId="{4EEEAC84-1B55-4C4A-B58D-ECC7C388F181}" srcOrd="0" destOrd="0" presId="urn:microsoft.com/office/officeart/2005/8/layout/StepDownProcess"/>
    <dgm:cxn modelId="{42B8CBDC-DAB0-4D8B-9B4D-75DF9E1A3962}" type="presParOf" srcId="{07F6A6E5-1511-42B7-B3F2-D449C144356A}" destId="{E90F90FA-A562-4FFE-A3C6-1FA18082EB4A}" srcOrd="1" destOrd="0" presId="urn:microsoft.com/office/officeart/2005/8/layout/StepDownProcess"/>
    <dgm:cxn modelId="{92719A55-BF20-4FE4-8AEA-90B2EF7A6E6B}" type="presParOf" srcId="{07F6A6E5-1511-42B7-B3F2-D449C144356A}" destId="{EE396E7E-2AA8-495B-9360-4C34BBC0DA24}" srcOrd="2" destOrd="0" presId="urn:microsoft.com/office/officeart/2005/8/layout/StepDownProcess"/>
    <dgm:cxn modelId="{A7336C4B-092C-412F-9236-2C743B0910FB}" type="presParOf" srcId="{EF7377CF-70D4-421F-928A-1E728BDF67C7}" destId="{D95CFFB9-DD0D-481A-B46F-CBA1FA44175C}" srcOrd="3" destOrd="0" presId="urn:microsoft.com/office/officeart/2005/8/layout/StepDownProcess"/>
    <dgm:cxn modelId="{91EB651F-BE32-4449-AFD0-A82B1EBBAFAF}" type="presParOf" srcId="{EF7377CF-70D4-421F-928A-1E728BDF67C7}" destId="{1243919D-D39D-4763-82C1-DF6CBB4B8740}" srcOrd="4" destOrd="0" presId="urn:microsoft.com/office/officeart/2005/8/layout/StepDownProcess"/>
    <dgm:cxn modelId="{719FC7BF-FC77-407B-971C-71AA44A8D0E5}" type="presParOf" srcId="{1243919D-D39D-4763-82C1-DF6CBB4B8740}" destId="{B979737D-265E-4BCE-B3FD-6E78C3B85220}" srcOrd="0" destOrd="0" presId="urn:microsoft.com/office/officeart/2005/8/layout/StepDownProcess"/>
    <dgm:cxn modelId="{7EB8FD5D-01C9-42C6-8700-F5D77070179B}" type="presParOf" srcId="{1243919D-D39D-4763-82C1-DF6CBB4B8740}" destId="{0C5B0B9B-8377-495A-8853-E42C3144148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D86BD3-BB80-4D3D-B8B7-044F6A9FD4EE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1BDCFB3-4573-41E7-A8B8-2F5B6581432E}">
      <dgm:prSet phldrT="[Texte]" custT="1"/>
      <dgm:spPr/>
      <dgm:t>
        <a:bodyPr/>
        <a:lstStyle/>
        <a:p>
          <a:r>
            <a:rPr lang="fr-FR" sz="1000" b="1" dirty="0" smtClean="0">
              <a:solidFill>
                <a:schemeClr val="tx1"/>
              </a:solidFill>
            </a:rPr>
            <a:t>SUPG Online</a:t>
          </a:r>
          <a:endParaRPr lang="en-IN" sz="1000" b="1" dirty="0">
            <a:solidFill>
              <a:schemeClr val="tx1"/>
            </a:solidFill>
          </a:endParaRPr>
        </a:p>
      </dgm:t>
    </dgm:pt>
    <dgm:pt modelId="{26634D4C-EF46-4E22-92A7-ABB4B8A028A8}" type="parTrans" cxnId="{58561D75-F411-4107-A9D5-56218F23BA79}">
      <dgm:prSet/>
      <dgm:spPr/>
      <dgm:t>
        <a:bodyPr/>
        <a:lstStyle/>
        <a:p>
          <a:endParaRPr lang="en-IN" sz="1600"/>
        </a:p>
      </dgm:t>
    </dgm:pt>
    <dgm:pt modelId="{7CAF0326-AC1E-48D0-9502-2F993679C182}" type="sibTrans" cxnId="{58561D75-F411-4107-A9D5-56218F23BA79}">
      <dgm:prSet/>
      <dgm:spPr/>
      <dgm:t>
        <a:bodyPr/>
        <a:lstStyle/>
        <a:p>
          <a:endParaRPr lang="en-IN" sz="1600"/>
        </a:p>
      </dgm:t>
    </dgm:pt>
    <dgm:pt modelId="{195A7270-93F7-40E0-A228-DD520AB465C0}">
      <dgm:prSet phldrT="[Texte]" custT="1"/>
      <dgm:spPr/>
      <dgm:t>
        <a:bodyPr/>
        <a:lstStyle/>
        <a:p>
          <a:r>
            <a:rPr lang="en-US" sz="1000" dirty="0" smtClean="0"/>
            <a:t>The same stabilization scheme as the FOM method is applied</a:t>
          </a:r>
          <a:endParaRPr lang="en-IN" sz="1000" dirty="0"/>
        </a:p>
      </dgm:t>
    </dgm:pt>
    <dgm:pt modelId="{B0089DC5-72BD-4451-AF68-A1AC623B012D}" type="parTrans" cxnId="{649E4FB4-D67C-49FF-A4A2-A162FDBB76B6}">
      <dgm:prSet/>
      <dgm:spPr/>
      <dgm:t>
        <a:bodyPr/>
        <a:lstStyle/>
        <a:p>
          <a:endParaRPr lang="en-IN" sz="1600"/>
        </a:p>
      </dgm:t>
    </dgm:pt>
    <dgm:pt modelId="{9C13CEB9-1935-40DF-BE6D-02029D72FF5C}" type="sibTrans" cxnId="{649E4FB4-D67C-49FF-A4A2-A162FDBB76B6}">
      <dgm:prSet/>
      <dgm:spPr/>
      <dgm:t>
        <a:bodyPr/>
        <a:lstStyle/>
        <a:p>
          <a:endParaRPr lang="en-IN" sz="1600"/>
        </a:p>
      </dgm:t>
    </dgm:pt>
    <dgm:pt modelId="{DFC48E8D-2329-4F31-AF3C-68A0EF0CE870}">
      <dgm:prSet phldrT="[Texte]" custT="1"/>
      <dgm:spPr/>
      <dgm:t>
        <a:bodyPr/>
        <a:lstStyle/>
        <a:p>
          <a:r>
            <a:rPr lang="fr-FR" sz="1000" b="1" dirty="0" smtClean="0">
              <a:solidFill>
                <a:schemeClr val="tx1"/>
              </a:solidFill>
            </a:rPr>
            <a:t>Petrov </a:t>
          </a:r>
          <a:r>
            <a:rPr lang="fr-FR" sz="1000" b="1" dirty="0" err="1" smtClean="0">
              <a:solidFill>
                <a:schemeClr val="tx1"/>
              </a:solidFill>
            </a:rPr>
            <a:t>Galerkin</a:t>
          </a:r>
          <a:endParaRPr lang="en-IN" sz="1000" b="1" dirty="0">
            <a:solidFill>
              <a:schemeClr val="tx1"/>
            </a:solidFill>
          </a:endParaRPr>
        </a:p>
      </dgm:t>
    </dgm:pt>
    <dgm:pt modelId="{66EA3AB2-43F4-4C5F-A9FD-6A86A1B33F1A}" type="parTrans" cxnId="{3059F947-DAFB-4467-BA0F-4190D719C87F}">
      <dgm:prSet/>
      <dgm:spPr/>
      <dgm:t>
        <a:bodyPr/>
        <a:lstStyle/>
        <a:p>
          <a:endParaRPr lang="en-IN" sz="1600"/>
        </a:p>
      </dgm:t>
    </dgm:pt>
    <dgm:pt modelId="{E9864AD7-1C0A-4012-A7B1-B253886C5084}" type="sibTrans" cxnId="{3059F947-DAFB-4467-BA0F-4190D719C87F}">
      <dgm:prSet/>
      <dgm:spPr/>
      <dgm:t>
        <a:bodyPr/>
        <a:lstStyle/>
        <a:p>
          <a:endParaRPr lang="en-IN" sz="1600"/>
        </a:p>
      </dgm:t>
    </dgm:pt>
    <dgm:pt modelId="{B9A2CEE0-DCED-4748-81B4-9E98BB3397AA}">
      <dgm:prSet phldrT="[Texte]" custT="1"/>
      <dgm:spPr/>
      <dgm:t>
        <a:bodyPr/>
        <a:lstStyle/>
        <a:p>
          <a:r>
            <a:rPr lang="en-US" sz="1000" dirty="0" smtClean="0"/>
            <a:t>Apply PG but contrarily to the SUPG online the residual of the constitutive equation is projected onto a fixed basis that is computed once and for all from in the offline step</a:t>
          </a:r>
          <a:endParaRPr lang="en-IN" sz="1000" dirty="0"/>
        </a:p>
      </dgm:t>
    </dgm:pt>
    <dgm:pt modelId="{4FC6FCBC-DC24-4368-BFED-29E4C3FD6372}" type="parTrans" cxnId="{B4E38C9C-AD55-48E8-8955-C0C5EB164CC1}">
      <dgm:prSet/>
      <dgm:spPr/>
      <dgm:t>
        <a:bodyPr/>
        <a:lstStyle/>
        <a:p>
          <a:endParaRPr lang="en-IN" sz="1600"/>
        </a:p>
      </dgm:t>
    </dgm:pt>
    <dgm:pt modelId="{89D3C455-822A-4708-BE99-7B7F7E6BC678}" type="sibTrans" cxnId="{B4E38C9C-AD55-48E8-8955-C0C5EB164CC1}">
      <dgm:prSet/>
      <dgm:spPr/>
      <dgm:t>
        <a:bodyPr/>
        <a:lstStyle/>
        <a:p>
          <a:endParaRPr lang="en-IN" sz="1600"/>
        </a:p>
      </dgm:t>
    </dgm:pt>
    <dgm:pt modelId="{E905CE20-80A6-467E-92DC-0C9F1DA29A84}">
      <dgm:prSet phldrT="[Texte]" custT="1"/>
      <dgm:spPr/>
      <dgm:t>
        <a:bodyPr/>
        <a:lstStyle/>
        <a:p>
          <a:r>
            <a:rPr lang="fr-FR" sz="1000" b="1" dirty="0" err="1" smtClean="0">
              <a:solidFill>
                <a:schemeClr val="tx1"/>
              </a:solidFill>
            </a:rPr>
            <a:t>Galerkin</a:t>
          </a:r>
          <a:endParaRPr lang="en-IN" sz="1000" b="1" dirty="0">
            <a:solidFill>
              <a:schemeClr val="tx1"/>
            </a:solidFill>
          </a:endParaRPr>
        </a:p>
      </dgm:t>
    </dgm:pt>
    <dgm:pt modelId="{97042DC9-546F-4222-9688-7595A0CAB4BF}" type="parTrans" cxnId="{9D456BF0-72BC-4A68-852C-5E1FE8E5BD26}">
      <dgm:prSet/>
      <dgm:spPr/>
      <dgm:t>
        <a:bodyPr/>
        <a:lstStyle/>
        <a:p>
          <a:endParaRPr lang="en-IN" sz="1600"/>
        </a:p>
      </dgm:t>
    </dgm:pt>
    <dgm:pt modelId="{D94EDEB8-199F-49DD-98D5-63FD9D91C874}" type="sibTrans" cxnId="{9D456BF0-72BC-4A68-852C-5E1FE8E5BD26}">
      <dgm:prSet/>
      <dgm:spPr/>
      <dgm:t>
        <a:bodyPr/>
        <a:lstStyle/>
        <a:p>
          <a:endParaRPr lang="en-IN" sz="1600"/>
        </a:p>
      </dgm:t>
    </dgm:pt>
    <dgm:pt modelId="{26D3F06E-EA3E-4F8B-829E-386CF0C46B3E}">
      <dgm:prSet phldrT="[Texte]" custT="1"/>
      <dgm:spPr/>
      <dgm:t>
        <a:bodyPr/>
        <a:lstStyle/>
        <a:p>
          <a:r>
            <a:rPr lang="en-US" sz="1000" dirty="0" smtClean="0"/>
            <a:t>Equivalent of applying no stabilization at all. </a:t>
          </a:r>
          <a:r>
            <a:rPr lang="en-US" sz="1000" b="1" dirty="0" err="1" smtClean="0"/>
            <a:t>Heurisitic</a:t>
          </a:r>
          <a:r>
            <a:rPr lang="en-US" sz="1000" b="1" dirty="0" smtClean="0"/>
            <a:t> idea</a:t>
          </a:r>
          <a:r>
            <a:rPr lang="en-US" sz="1000" dirty="0" smtClean="0"/>
            <a:t>: the reduced space is constructed from stabilized snapshots and therefore should not include unstable modes</a:t>
          </a:r>
          <a:endParaRPr lang="en-IN" sz="1000" dirty="0"/>
        </a:p>
      </dgm:t>
    </dgm:pt>
    <dgm:pt modelId="{1282B426-A1E3-495F-9311-38189AF54EB6}" type="parTrans" cxnId="{8D14B114-F1C7-4078-9CEF-86EF4575ACE8}">
      <dgm:prSet/>
      <dgm:spPr/>
      <dgm:t>
        <a:bodyPr/>
        <a:lstStyle/>
        <a:p>
          <a:endParaRPr lang="en-IN" sz="1600"/>
        </a:p>
      </dgm:t>
    </dgm:pt>
    <dgm:pt modelId="{0A9B4A3F-9412-4E1D-AAC5-4D4D2C7181ED}" type="sibTrans" cxnId="{8D14B114-F1C7-4078-9CEF-86EF4575ACE8}">
      <dgm:prSet/>
      <dgm:spPr/>
      <dgm:t>
        <a:bodyPr/>
        <a:lstStyle/>
        <a:p>
          <a:endParaRPr lang="en-IN" sz="1600"/>
        </a:p>
      </dgm:t>
    </dgm:pt>
    <dgm:pt modelId="{D3A4DEE8-94F5-47CF-870B-1EC7E9EA4481}" type="pres">
      <dgm:prSet presAssocID="{A8D86BD3-BB80-4D3D-B8B7-044F6A9FD4EE}" presName="Name0" presStyleCnt="0">
        <dgm:presLayoutVars>
          <dgm:dir/>
          <dgm:animLvl val="lvl"/>
          <dgm:resizeHandles val="exact"/>
        </dgm:presLayoutVars>
      </dgm:prSet>
      <dgm:spPr/>
    </dgm:pt>
    <dgm:pt modelId="{9FE0B3AC-2612-4623-80D8-EA6013B45431}" type="pres">
      <dgm:prSet presAssocID="{71BDCFB3-4573-41E7-A8B8-2F5B6581432E}" presName="linNode" presStyleCnt="0"/>
      <dgm:spPr/>
    </dgm:pt>
    <dgm:pt modelId="{67EB664F-EC7D-4490-A62F-A0EE49BF3866}" type="pres">
      <dgm:prSet presAssocID="{71BDCFB3-4573-41E7-A8B8-2F5B6581432E}" presName="parentText" presStyleLbl="node1" presStyleIdx="0" presStyleCnt="3" custScaleX="78619">
        <dgm:presLayoutVars>
          <dgm:chMax val="1"/>
          <dgm:bulletEnabled val="1"/>
        </dgm:presLayoutVars>
      </dgm:prSet>
      <dgm:spPr/>
    </dgm:pt>
    <dgm:pt modelId="{EC549B31-885E-4CFB-A252-18A30B7C3692}" type="pres">
      <dgm:prSet presAssocID="{71BDCFB3-4573-41E7-A8B8-2F5B6581432E}" presName="descendantText" presStyleLbl="alignAccFollowNode1" presStyleIdx="0" presStyleCnt="3" custScaleX="16272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27C3C10-AC2D-4512-A33E-C37E284E9DDA}" type="pres">
      <dgm:prSet presAssocID="{7CAF0326-AC1E-48D0-9502-2F993679C182}" presName="sp" presStyleCnt="0"/>
      <dgm:spPr/>
    </dgm:pt>
    <dgm:pt modelId="{2411B2A9-BC0D-4EDF-9937-53A622BBB0F7}" type="pres">
      <dgm:prSet presAssocID="{DFC48E8D-2329-4F31-AF3C-68A0EF0CE870}" presName="linNode" presStyleCnt="0"/>
      <dgm:spPr/>
    </dgm:pt>
    <dgm:pt modelId="{4EE8F38E-ED92-4643-813F-296691B950D1}" type="pres">
      <dgm:prSet presAssocID="{DFC48E8D-2329-4F31-AF3C-68A0EF0CE870}" presName="parentText" presStyleLbl="node1" presStyleIdx="1" presStyleCnt="3" custScaleX="68785">
        <dgm:presLayoutVars>
          <dgm:chMax val="1"/>
          <dgm:bulletEnabled val="1"/>
        </dgm:presLayoutVars>
      </dgm:prSet>
      <dgm:spPr/>
    </dgm:pt>
    <dgm:pt modelId="{DAD1A0DC-59AF-480D-A1AB-4D5D6F76EDB8}" type="pres">
      <dgm:prSet presAssocID="{DFC48E8D-2329-4F31-AF3C-68A0EF0CE870}" presName="descendantText" presStyleLbl="alignAccFollowNode1" presStyleIdx="1" presStyleCnt="3" custScaleX="142993" custScaleY="12148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4565C08-16EC-42C0-AA27-09CD2E415B6E}" type="pres">
      <dgm:prSet presAssocID="{E9864AD7-1C0A-4012-A7B1-B253886C5084}" presName="sp" presStyleCnt="0"/>
      <dgm:spPr/>
    </dgm:pt>
    <dgm:pt modelId="{A9C836A6-835C-4815-80DC-59588BEAAF7D}" type="pres">
      <dgm:prSet presAssocID="{E905CE20-80A6-467E-92DC-0C9F1DA29A84}" presName="linNode" presStyleCnt="0"/>
      <dgm:spPr/>
    </dgm:pt>
    <dgm:pt modelId="{77BE5502-0E6B-4C90-B337-E335193ADEFF}" type="pres">
      <dgm:prSet presAssocID="{E905CE20-80A6-467E-92DC-0C9F1DA29A84}" presName="parentText" presStyleLbl="node1" presStyleIdx="2" presStyleCnt="3" custScaleX="67515" custScaleY="90936" custLinFactNeighborX="-13021" custLinFactNeighborY="-611">
        <dgm:presLayoutVars>
          <dgm:chMax val="1"/>
          <dgm:bulletEnabled val="1"/>
        </dgm:presLayoutVars>
      </dgm:prSet>
      <dgm:spPr/>
    </dgm:pt>
    <dgm:pt modelId="{391B135D-1BC4-456F-B5AC-ACC22F3C887E}" type="pres">
      <dgm:prSet presAssocID="{E905CE20-80A6-467E-92DC-0C9F1DA29A84}" presName="descendantText" presStyleLbl="alignAccFollowNode1" presStyleIdx="2" presStyleCnt="3" custScaleX="143297" custScaleY="10441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58561D75-F411-4107-A9D5-56218F23BA79}" srcId="{A8D86BD3-BB80-4D3D-B8B7-044F6A9FD4EE}" destId="{71BDCFB3-4573-41E7-A8B8-2F5B6581432E}" srcOrd="0" destOrd="0" parTransId="{26634D4C-EF46-4E22-92A7-ABB4B8A028A8}" sibTransId="{7CAF0326-AC1E-48D0-9502-2F993679C182}"/>
    <dgm:cxn modelId="{A0C8C9C8-2CB3-4F4B-B754-859F9DE2D0B1}" type="presOf" srcId="{26D3F06E-EA3E-4F8B-829E-386CF0C46B3E}" destId="{391B135D-1BC4-456F-B5AC-ACC22F3C887E}" srcOrd="0" destOrd="0" presId="urn:microsoft.com/office/officeart/2005/8/layout/vList5"/>
    <dgm:cxn modelId="{66F33A34-228D-409B-978C-488017260637}" type="presOf" srcId="{A8D86BD3-BB80-4D3D-B8B7-044F6A9FD4EE}" destId="{D3A4DEE8-94F5-47CF-870B-1EC7E9EA4481}" srcOrd="0" destOrd="0" presId="urn:microsoft.com/office/officeart/2005/8/layout/vList5"/>
    <dgm:cxn modelId="{0528FCB2-A5E1-4073-84F6-29D85F253909}" type="presOf" srcId="{DFC48E8D-2329-4F31-AF3C-68A0EF0CE870}" destId="{4EE8F38E-ED92-4643-813F-296691B950D1}" srcOrd="0" destOrd="0" presId="urn:microsoft.com/office/officeart/2005/8/layout/vList5"/>
    <dgm:cxn modelId="{3DD2D254-8DDE-4030-8C91-48E53970AB8A}" type="presOf" srcId="{B9A2CEE0-DCED-4748-81B4-9E98BB3397AA}" destId="{DAD1A0DC-59AF-480D-A1AB-4D5D6F76EDB8}" srcOrd="0" destOrd="0" presId="urn:microsoft.com/office/officeart/2005/8/layout/vList5"/>
    <dgm:cxn modelId="{FB21649E-9824-4EB7-9F27-0111A1CAC599}" type="presOf" srcId="{E905CE20-80A6-467E-92DC-0C9F1DA29A84}" destId="{77BE5502-0E6B-4C90-B337-E335193ADEFF}" srcOrd="0" destOrd="0" presId="urn:microsoft.com/office/officeart/2005/8/layout/vList5"/>
    <dgm:cxn modelId="{3059F947-DAFB-4467-BA0F-4190D719C87F}" srcId="{A8D86BD3-BB80-4D3D-B8B7-044F6A9FD4EE}" destId="{DFC48E8D-2329-4F31-AF3C-68A0EF0CE870}" srcOrd="1" destOrd="0" parTransId="{66EA3AB2-43F4-4C5F-A9FD-6A86A1B33F1A}" sibTransId="{E9864AD7-1C0A-4012-A7B1-B253886C5084}"/>
    <dgm:cxn modelId="{649E4FB4-D67C-49FF-A4A2-A162FDBB76B6}" srcId="{71BDCFB3-4573-41E7-A8B8-2F5B6581432E}" destId="{195A7270-93F7-40E0-A228-DD520AB465C0}" srcOrd="0" destOrd="0" parTransId="{B0089DC5-72BD-4451-AF68-A1AC623B012D}" sibTransId="{9C13CEB9-1935-40DF-BE6D-02029D72FF5C}"/>
    <dgm:cxn modelId="{D85FD8B1-0CBF-4023-9359-F83E4D2F052C}" type="presOf" srcId="{71BDCFB3-4573-41E7-A8B8-2F5B6581432E}" destId="{67EB664F-EC7D-4490-A62F-A0EE49BF3866}" srcOrd="0" destOrd="0" presId="urn:microsoft.com/office/officeart/2005/8/layout/vList5"/>
    <dgm:cxn modelId="{B4E38C9C-AD55-48E8-8955-C0C5EB164CC1}" srcId="{DFC48E8D-2329-4F31-AF3C-68A0EF0CE870}" destId="{B9A2CEE0-DCED-4748-81B4-9E98BB3397AA}" srcOrd="0" destOrd="0" parTransId="{4FC6FCBC-DC24-4368-BFED-29E4C3FD6372}" sibTransId="{89D3C455-822A-4708-BE99-7B7F7E6BC678}"/>
    <dgm:cxn modelId="{BC8600E5-6D7B-4FC3-BF2D-6B4E1415284F}" type="presOf" srcId="{195A7270-93F7-40E0-A228-DD520AB465C0}" destId="{EC549B31-885E-4CFB-A252-18A30B7C3692}" srcOrd="0" destOrd="0" presId="urn:microsoft.com/office/officeart/2005/8/layout/vList5"/>
    <dgm:cxn modelId="{9D456BF0-72BC-4A68-852C-5E1FE8E5BD26}" srcId="{A8D86BD3-BB80-4D3D-B8B7-044F6A9FD4EE}" destId="{E905CE20-80A6-467E-92DC-0C9F1DA29A84}" srcOrd="2" destOrd="0" parTransId="{97042DC9-546F-4222-9688-7595A0CAB4BF}" sibTransId="{D94EDEB8-199F-49DD-98D5-63FD9D91C874}"/>
    <dgm:cxn modelId="{8D14B114-F1C7-4078-9CEF-86EF4575ACE8}" srcId="{E905CE20-80A6-467E-92DC-0C9F1DA29A84}" destId="{26D3F06E-EA3E-4F8B-829E-386CF0C46B3E}" srcOrd="0" destOrd="0" parTransId="{1282B426-A1E3-495F-9311-38189AF54EB6}" sibTransId="{0A9B4A3F-9412-4E1D-AAC5-4D4D2C7181ED}"/>
    <dgm:cxn modelId="{936B6CF7-E578-411D-810D-4EACFE4E4C3F}" type="presParOf" srcId="{D3A4DEE8-94F5-47CF-870B-1EC7E9EA4481}" destId="{9FE0B3AC-2612-4623-80D8-EA6013B45431}" srcOrd="0" destOrd="0" presId="urn:microsoft.com/office/officeart/2005/8/layout/vList5"/>
    <dgm:cxn modelId="{9381718F-90CE-4D10-A6E1-36BC3274A643}" type="presParOf" srcId="{9FE0B3AC-2612-4623-80D8-EA6013B45431}" destId="{67EB664F-EC7D-4490-A62F-A0EE49BF3866}" srcOrd="0" destOrd="0" presId="urn:microsoft.com/office/officeart/2005/8/layout/vList5"/>
    <dgm:cxn modelId="{E2B9281F-B99F-4039-B7CA-557199C76C94}" type="presParOf" srcId="{9FE0B3AC-2612-4623-80D8-EA6013B45431}" destId="{EC549B31-885E-4CFB-A252-18A30B7C3692}" srcOrd="1" destOrd="0" presId="urn:microsoft.com/office/officeart/2005/8/layout/vList5"/>
    <dgm:cxn modelId="{80E05DBD-5E9D-496F-B4B7-A7D824062E94}" type="presParOf" srcId="{D3A4DEE8-94F5-47CF-870B-1EC7E9EA4481}" destId="{727C3C10-AC2D-4512-A33E-C37E284E9DDA}" srcOrd="1" destOrd="0" presId="urn:microsoft.com/office/officeart/2005/8/layout/vList5"/>
    <dgm:cxn modelId="{A40C4C14-78E5-4ABA-B27F-5CCE2772A30F}" type="presParOf" srcId="{D3A4DEE8-94F5-47CF-870B-1EC7E9EA4481}" destId="{2411B2A9-BC0D-4EDF-9937-53A622BBB0F7}" srcOrd="2" destOrd="0" presId="urn:microsoft.com/office/officeart/2005/8/layout/vList5"/>
    <dgm:cxn modelId="{B8FA6A98-4BBE-4705-9A96-E5E66E18D178}" type="presParOf" srcId="{2411B2A9-BC0D-4EDF-9937-53A622BBB0F7}" destId="{4EE8F38E-ED92-4643-813F-296691B950D1}" srcOrd="0" destOrd="0" presId="urn:microsoft.com/office/officeart/2005/8/layout/vList5"/>
    <dgm:cxn modelId="{9EE21D0D-3724-4C23-8DE7-7A23B3FFFEBF}" type="presParOf" srcId="{2411B2A9-BC0D-4EDF-9937-53A622BBB0F7}" destId="{DAD1A0DC-59AF-480D-A1AB-4D5D6F76EDB8}" srcOrd="1" destOrd="0" presId="urn:microsoft.com/office/officeart/2005/8/layout/vList5"/>
    <dgm:cxn modelId="{01DA0B1D-7AE2-48B9-95FF-8E3A58F5FB4E}" type="presParOf" srcId="{D3A4DEE8-94F5-47CF-870B-1EC7E9EA4481}" destId="{64565C08-16EC-42C0-AA27-09CD2E415B6E}" srcOrd="3" destOrd="0" presId="urn:microsoft.com/office/officeart/2005/8/layout/vList5"/>
    <dgm:cxn modelId="{603AF858-148C-4722-8EEC-E05875234F31}" type="presParOf" srcId="{D3A4DEE8-94F5-47CF-870B-1EC7E9EA4481}" destId="{A9C836A6-835C-4815-80DC-59588BEAAF7D}" srcOrd="4" destOrd="0" presId="urn:microsoft.com/office/officeart/2005/8/layout/vList5"/>
    <dgm:cxn modelId="{DDC989F4-2CD3-466A-B96C-7ED1ECBD6A12}" type="presParOf" srcId="{A9C836A6-835C-4815-80DC-59588BEAAF7D}" destId="{77BE5502-0E6B-4C90-B337-E335193ADEFF}" srcOrd="0" destOrd="0" presId="urn:microsoft.com/office/officeart/2005/8/layout/vList5"/>
    <dgm:cxn modelId="{C36E234C-3387-477F-9765-6B472750B403}" type="presParOf" srcId="{A9C836A6-835C-4815-80DC-59588BEAAF7D}" destId="{391B135D-1BC4-456F-B5AC-ACC22F3C887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466676-673F-4C72-B615-42104F60D9E4}">
      <dsp:nvSpPr>
        <dsp:cNvPr id="0" name=""/>
        <dsp:cNvSpPr/>
      </dsp:nvSpPr>
      <dsp:spPr>
        <a:xfrm rot="5400000">
          <a:off x="756634" y="1120228"/>
          <a:ext cx="588618" cy="77843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B9039F8-BF5F-4B55-B3B4-BC1B42284547}">
      <dsp:nvSpPr>
        <dsp:cNvPr id="0" name=""/>
        <dsp:cNvSpPr/>
      </dsp:nvSpPr>
      <dsp:spPr>
        <a:xfrm>
          <a:off x="155002" y="463277"/>
          <a:ext cx="1407001" cy="59666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Offline </a:t>
          </a:r>
          <a:r>
            <a:rPr lang="fr-FR" sz="1200" kern="1200" dirty="0" err="1" smtClean="0"/>
            <a:t>Task</a:t>
          </a:r>
          <a:endParaRPr lang="en-IN" sz="1200" kern="1200" dirty="0"/>
        </a:p>
      </dsp:txBody>
      <dsp:txXfrm>
        <a:off x="184134" y="492409"/>
        <a:ext cx="1348737" cy="538399"/>
      </dsp:txXfrm>
    </dsp:sp>
    <dsp:sp modelId="{34210C71-B9C4-4E1D-9BA5-C957C8E20974}">
      <dsp:nvSpPr>
        <dsp:cNvPr id="0" name=""/>
        <dsp:cNvSpPr/>
      </dsp:nvSpPr>
      <dsp:spPr>
        <a:xfrm>
          <a:off x="1800206" y="576065"/>
          <a:ext cx="4446784" cy="353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smtClean="0"/>
            <a:t>Generation of snapshots by solving high fidelity system</a:t>
          </a:r>
          <a:endParaRPr lang="en-IN" sz="1100" kern="1200" dirty="0"/>
        </a:p>
      </dsp:txBody>
      <dsp:txXfrm>
        <a:off x="1800206" y="576065"/>
        <a:ext cx="4446784" cy="353654"/>
      </dsp:txXfrm>
    </dsp:sp>
    <dsp:sp modelId="{4EEEAC84-1B55-4C4A-B58D-ECC7C388F181}">
      <dsp:nvSpPr>
        <dsp:cNvPr id="0" name=""/>
        <dsp:cNvSpPr/>
      </dsp:nvSpPr>
      <dsp:spPr>
        <a:xfrm rot="5400000">
          <a:off x="2073908" y="2030551"/>
          <a:ext cx="627010" cy="88639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3089511"/>
            <a:satOff val="-703"/>
            <a:lumOff val="1136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90F90FA-A562-4FFE-A3C6-1FA18082EB4A}">
      <dsp:nvSpPr>
        <dsp:cNvPr id="0" name=""/>
        <dsp:cNvSpPr/>
      </dsp:nvSpPr>
      <dsp:spPr>
        <a:xfrm>
          <a:off x="1440154" y="1368154"/>
          <a:ext cx="1401926" cy="66916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Computation of basis</a:t>
          </a:r>
          <a:endParaRPr lang="en-IN" sz="1200" kern="1200" dirty="0"/>
        </a:p>
      </dsp:txBody>
      <dsp:txXfrm>
        <a:off x="1472826" y="1400826"/>
        <a:ext cx="1336582" cy="603822"/>
      </dsp:txXfrm>
    </dsp:sp>
    <dsp:sp modelId="{EE396E7E-2AA8-495B-9360-4C34BBC0DA24}">
      <dsp:nvSpPr>
        <dsp:cNvPr id="0" name=""/>
        <dsp:cNvSpPr/>
      </dsp:nvSpPr>
      <dsp:spPr>
        <a:xfrm>
          <a:off x="3096339" y="1296146"/>
          <a:ext cx="3744712" cy="897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smtClean="0"/>
            <a:t>Linear/Affine system-POD/SVD or Reduced basis by greedy selection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smtClean="0"/>
            <a:t>Non linear or non affine system-EIM/DEIM and Hyper reduction</a:t>
          </a:r>
          <a:endParaRPr lang="en-IN" sz="1100" kern="1200" dirty="0"/>
        </a:p>
      </dsp:txBody>
      <dsp:txXfrm>
        <a:off x="3096339" y="1296146"/>
        <a:ext cx="3744712" cy="897259"/>
      </dsp:txXfrm>
    </dsp:sp>
    <dsp:sp modelId="{B979737D-265E-4BCE-B3FD-6E78C3B85220}">
      <dsp:nvSpPr>
        <dsp:cNvPr id="0" name=""/>
        <dsp:cNvSpPr/>
      </dsp:nvSpPr>
      <dsp:spPr>
        <a:xfrm>
          <a:off x="2952336" y="2376261"/>
          <a:ext cx="1464572" cy="679257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Online </a:t>
          </a:r>
          <a:r>
            <a:rPr lang="fr-FR" sz="1200" kern="1200" dirty="0" err="1" smtClean="0"/>
            <a:t>Task</a:t>
          </a:r>
          <a:endParaRPr lang="en-IN" sz="1200" kern="1200" dirty="0"/>
        </a:p>
      </dsp:txBody>
      <dsp:txXfrm>
        <a:off x="2985501" y="2409426"/>
        <a:ext cx="1398242" cy="612927"/>
      </dsp:txXfrm>
    </dsp:sp>
    <dsp:sp modelId="{0C5B0B9B-8377-495A-8853-E42C31441481}">
      <dsp:nvSpPr>
        <dsp:cNvPr id="0" name=""/>
        <dsp:cNvSpPr/>
      </dsp:nvSpPr>
      <dsp:spPr>
        <a:xfrm>
          <a:off x="4536498" y="2520283"/>
          <a:ext cx="1784368" cy="411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100" kern="1200" smtClean="0"/>
            <a:t>Solve the ROM</a:t>
          </a:r>
          <a:endParaRPr lang="en-IN" sz="1100" kern="1200" dirty="0"/>
        </a:p>
      </dsp:txBody>
      <dsp:txXfrm>
        <a:off x="4536498" y="2520283"/>
        <a:ext cx="1784368" cy="4118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549B31-885E-4CFB-A252-18A30B7C3692}">
      <dsp:nvSpPr>
        <dsp:cNvPr id="0" name=""/>
        <dsp:cNvSpPr/>
      </dsp:nvSpPr>
      <dsp:spPr>
        <a:xfrm rot="5400000">
          <a:off x="3247057" y="-1952816"/>
          <a:ext cx="497305" cy="4528758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The same stabilization scheme as the FOM method is applied</a:t>
          </a:r>
          <a:endParaRPr lang="en-IN" sz="1000" kern="1200" dirty="0"/>
        </a:p>
      </dsp:txBody>
      <dsp:txXfrm rot="-5400000">
        <a:off x="1231331" y="87186"/>
        <a:ext cx="4504482" cy="448753"/>
      </dsp:txXfrm>
    </dsp:sp>
    <dsp:sp modelId="{67EB664F-EC7D-4490-A62F-A0EE49BF3866}">
      <dsp:nvSpPr>
        <dsp:cNvPr id="0" name=""/>
        <dsp:cNvSpPr/>
      </dsp:nvSpPr>
      <dsp:spPr>
        <a:xfrm>
          <a:off x="550" y="747"/>
          <a:ext cx="1230779" cy="62163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1" kern="1200" dirty="0" smtClean="0">
              <a:solidFill>
                <a:schemeClr val="tx1"/>
              </a:solidFill>
            </a:rPr>
            <a:t>SUPG Online</a:t>
          </a:r>
          <a:endParaRPr lang="en-IN" sz="1000" b="1" kern="1200" dirty="0">
            <a:solidFill>
              <a:schemeClr val="tx1"/>
            </a:solidFill>
          </a:endParaRPr>
        </a:p>
      </dsp:txBody>
      <dsp:txXfrm>
        <a:off x="30896" y="31093"/>
        <a:ext cx="1170087" cy="560939"/>
      </dsp:txXfrm>
    </dsp:sp>
    <dsp:sp modelId="{DAD1A0DC-59AF-480D-A1AB-4D5D6F76EDB8}">
      <dsp:nvSpPr>
        <dsp:cNvPr id="0" name=""/>
        <dsp:cNvSpPr/>
      </dsp:nvSpPr>
      <dsp:spPr>
        <a:xfrm rot="5400000">
          <a:off x="3189633" y="-1300984"/>
          <a:ext cx="604126" cy="4530521"/>
        </a:xfrm>
        <a:prstGeom prst="round2SameRect">
          <a:avLst/>
        </a:prstGeom>
        <a:solidFill>
          <a:schemeClr val="accent5">
            <a:tint val="40000"/>
            <a:alpha val="90000"/>
            <a:hueOff val="-5370241"/>
            <a:satOff val="24126"/>
            <a:lumOff val="1658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5370241"/>
              <a:satOff val="24126"/>
              <a:lumOff val="1658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Apply PG but contrarily to the SUPG online the residual of the constitutive equation is projected onto a fixed basis that is computed once and for all from in the offline step</a:t>
          </a:r>
          <a:endParaRPr lang="en-IN" sz="1000" kern="1200" dirty="0"/>
        </a:p>
      </dsp:txBody>
      <dsp:txXfrm rot="-5400000">
        <a:off x="1226436" y="691704"/>
        <a:ext cx="4501030" cy="545144"/>
      </dsp:txXfrm>
    </dsp:sp>
    <dsp:sp modelId="{4EE8F38E-ED92-4643-813F-296691B950D1}">
      <dsp:nvSpPr>
        <dsp:cNvPr id="0" name=""/>
        <dsp:cNvSpPr/>
      </dsp:nvSpPr>
      <dsp:spPr>
        <a:xfrm>
          <a:off x="550" y="653460"/>
          <a:ext cx="1225884" cy="621631"/>
        </a:xfrm>
        <a:prstGeom prst="round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1" kern="1200" dirty="0" smtClean="0">
              <a:solidFill>
                <a:schemeClr val="tx1"/>
              </a:solidFill>
            </a:rPr>
            <a:t>Petrov </a:t>
          </a:r>
          <a:r>
            <a:rPr lang="fr-FR" sz="1000" b="1" kern="1200" dirty="0" err="1" smtClean="0">
              <a:solidFill>
                <a:schemeClr val="tx1"/>
              </a:solidFill>
            </a:rPr>
            <a:t>Galerkin</a:t>
          </a:r>
          <a:endParaRPr lang="en-IN" sz="1000" b="1" kern="1200" dirty="0">
            <a:solidFill>
              <a:schemeClr val="tx1"/>
            </a:solidFill>
          </a:endParaRPr>
        </a:p>
      </dsp:txBody>
      <dsp:txXfrm>
        <a:off x="30896" y="683806"/>
        <a:ext cx="1165192" cy="560939"/>
      </dsp:txXfrm>
    </dsp:sp>
    <dsp:sp modelId="{391B135D-1BC4-456F-B5AC-ACC22F3C887E}">
      <dsp:nvSpPr>
        <dsp:cNvPr id="0" name=""/>
        <dsp:cNvSpPr/>
      </dsp:nvSpPr>
      <dsp:spPr>
        <a:xfrm rot="5400000">
          <a:off x="3222131" y="-686418"/>
          <a:ext cx="519281" cy="4550471"/>
        </a:xfrm>
        <a:prstGeom prst="round2Same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Equivalent of applying no stabilization at all. </a:t>
          </a:r>
          <a:r>
            <a:rPr lang="en-US" sz="1000" b="1" kern="1200" dirty="0" err="1" smtClean="0"/>
            <a:t>Heurisitic</a:t>
          </a:r>
          <a:r>
            <a:rPr lang="en-US" sz="1000" b="1" kern="1200" dirty="0" smtClean="0"/>
            <a:t> idea</a:t>
          </a:r>
          <a:r>
            <a:rPr lang="en-US" sz="1000" kern="1200" dirty="0" smtClean="0"/>
            <a:t>: the reduced space is constructed from stabilized snapshots and therefore should not include unstable modes</a:t>
          </a:r>
          <a:endParaRPr lang="en-IN" sz="1000" kern="1200" dirty="0"/>
        </a:p>
      </dsp:txBody>
      <dsp:txXfrm rot="-5400000">
        <a:off x="1206537" y="1354525"/>
        <a:ext cx="4525122" cy="468583"/>
      </dsp:txXfrm>
    </dsp:sp>
    <dsp:sp modelId="{77BE5502-0E6B-4C90-B337-E335193ADEFF}">
      <dsp:nvSpPr>
        <dsp:cNvPr id="0" name=""/>
        <dsp:cNvSpPr/>
      </dsp:nvSpPr>
      <dsp:spPr>
        <a:xfrm>
          <a:off x="0" y="1302375"/>
          <a:ext cx="1205985" cy="565286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1" kern="1200" dirty="0" err="1" smtClean="0">
              <a:solidFill>
                <a:schemeClr val="tx1"/>
              </a:solidFill>
            </a:rPr>
            <a:t>Galerkin</a:t>
          </a:r>
          <a:endParaRPr lang="en-IN" sz="1000" b="1" kern="1200" dirty="0">
            <a:solidFill>
              <a:schemeClr val="tx1"/>
            </a:solidFill>
          </a:endParaRPr>
        </a:p>
      </dsp:txBody>
      <dsp:txXfrm>
        <a:off x="27595" y="1329970"/>
        <a:ext cx="1150795" cy="510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E69566-0512-4FCE-93A4-F94C30577581}" type="datetimeFigureOut">
              <a:rPr lang="en-IN" smtClean="0"/>
              <a:t>07-04-2021</a:t>
            </a:fld>
            <a:endParaRPr lang="en-IN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IN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D1973-F0A0-47A8-85F4-A6230E3B00B9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0005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D1973-F0A0-47A8-85F4-A6230E3B00B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9597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D1973-F0A0-47A8-85F4-A6230E3B00B9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4077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64000" y="581400"/>
            <a:ext cx="43664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Modifiez le style du titre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296000" y="1614960"/>
            <a:ext cx="728604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2400" b="0" i="1" strike="noStrike" spc="-1">
                <a:solidFill>
                  <a:srgbClr val="729FCF"/>
                </a:solidFill>
                <a:latin typeface="Calibri"/>
              </a:rPr>
              <a:t>Modifiez les styles du texte du masque</a:t>
            </a: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96000" y="2952720"/>
            <a:ext cx="728604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2400" b="0" i="1" strike="noStrike" spc="-1">
                <a:solidFill>
                  <a:srgbClr val="729FCF"/>
                </a:solidFill>
                <a:latin typeface="Calibri"/>
              </a:rPr>
              <a:t>Modifiez les styles du texte du masque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64000" y="581400"/>
            <a:ext cx="43664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Modifiez le style du titre</a:t>
            </a: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296000" y="1614960"/>
            <a:ext cx="355536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2400" b="0" i="1" strike="noStrike" spc="-1">
                <a:solidFill>
                  <a:srgbClr val="729FCF"/>
                </a:solidFill>
                <a:latin typeface="Calibri"/>
              </a:rPr>
              <a:t>Modifiez les styles du texte du masque</a:t>
            </a: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29560" y="1614960"/>
            <a:ext cx="355536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2400" b="0" i="1" strike="noStrike" spc="-1">
                <a:solidFill>
                  <a:srgbClr val="729FCF"/>
                </a:solidFill>
                <a:latin typeface="Calibri"/>
              </a:rPr>
              <a:t>Modifiez les styles du texte du masque</a:t>
            </a: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296000" y="2952720"/>
            <a:ext cx="355536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2400" b="0" i="1" strike="noStrike" spc="-1">
                <a:solidFill>
                  <a:srgbClr val="729FCF"/>
                </a:solidFill>
                <a:latin typeface="Calibri"/>
              </a:rPr>
              <a:t>Modifiez les styles du texte du masque</a:t>
            </a: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29560" y="2952720"/>
            <a:ext cx="355536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2400" b="0" i="1" strike="noStrike" spc="-1">
                <a:solidFill>
                  <a:srgbClr val="729FCF"/>
                </a:solidFill>
                <a:latin typeface="Calibri"/>
              </a:rPr>
              <a:t>Modifiez les styles du texte du masque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64000" y="581400"/>
            <a:ext cx="43664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Modifiez le style du titre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296000" y="1614960"/>
            <a:ext cx="234576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2400" b="0" i="1" strike="noStrike" spc="-1">
                <a:solidFill>
                  <a:srgbClr val="729FCF"/>
                </a:solidFill>
                <a:latin typeface="Calibri"/>
              </a:rPr>
              <a:t>Modifiez les styles du texte du masque</a:t>
            </a: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759480" y="1614960"/>
            <a:ext cx="234576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2400" b="0" i="1" strike="noStrike" spc="-1">
                <a:solidFill>
                  <a:srgbClr val="729FCF"/>
                </a:solidFill>
                <a:latin typeface="Calibri"/>
              </a:rPr>
              <a:t>Modifiez les styles du texte du masque</a:t>
            </a: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222960" y="1614960"/>
            <a:ext cx="234576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2400" b="0" i="1" strike="noStrike" spc="-1">
                <a:solidFill>
                  <a:srgbClr val="729FCF"/>
                </a:solidFill>
                <a:latin typeface="Calibri"/>
              </a:rPr>
              <a:t>Modifiez les styles du texte du masque</a:t>
            </a: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1296000" y="2952720"/>
            <a:ext cx="234576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2400" b="0" i="1" strike="noStrike" spc="-1">
                <a:solidFill>
                  <a:srgbClr val="729FCF"/>
                </a:solidFill>
                <a:latin typeface="Calibri"/>
              </a:rPr>
              <a:t>Modifiez les styles du texte du masque</a:t>
            </a: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759480" y="2952720"/>
            <a:ext cx="234576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2400" b="0" i="1" strike="noStrike" spc="-1">
                <a:solidFill>
                  <a:srgbClr val="729FCF"/>
                </a:solidFill>
                <a:latin typeface="Calibri"/>
              </a:rPr>
              <a:t>Modifiez les styles du texte du masque</a:t>
            </a: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222960" y="2952720"/>
            <a:ext cx="234576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2400" b="0" i="1" strike="noStrike" spc="-1">
                <a:solidFill>
                  <a:srgbClr val="729FCF"/>
                </a:solidFill>
                <a:latin typeface="Calibri"/>
              </a:rPr>
              <a:t>Modifiez les styles du texte du masque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64000" y="581400"/>
            <a:ext cx="43664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1296000" y="1614960"/>
            <a:ext cx="7286040" cy="2561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64000" y="581400"/>
            <a:ext cx="43664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1296000" y="1614960"/>
            <a:ext cx="7286040" cy="256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400" b="0" i="1" strike="noStrike" spc="-1">
              <a:solidFill>
                <a:srgbClr val="729FC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64000" y="581400"/>
            <a:ext cx="43664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296000" y="1614960"/>
            <a:ext cx="3555360" cy="256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400" b="0" i="1" strike="noStrike" spc="-1">
              <a:solidFill>
                <a:srgbClr val="729FCF"/>
              </a:solid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029560" y="1614960"/>
            <a:ext cx="3555360" cy="256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400" b="0" i="1" strike="noStrike" spc="-1">
              <a:solidFill>
                <a:srgbClr val="729FC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64000" y="581400"/>
            <a:ext cx="43664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864000" y="581400"/>
            <a:ext cx="43664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64000" y="581400"/>
            <a:ext cx="43664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296000" y="1614960"/>
            <a:ext cx="355536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400" b="0" i="1" strike="noStrike" spc="-1">
              <a:solidFill>
                <a:srgbClr val="729FCF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29560" y="1614960"/>
            <a:ext cx="3555360" cy="256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400" b="0" i="1" strike="noStrike" spc="-1">
              <a:solidFill>
                <a:srgbClr val="729FCF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1296000" y="2952720"/>
            <a:ext cx="355536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400" b="0" i="1" strike="noStrike" spc="-1">
              <a:solidFill>
                <a:srgbClr val="729FC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64000" y="581400"/>
            <a:ext cx="43664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Modifiez le style du titre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1296000" y="1614960"/>
            <a:ext cx="7286040" cy="2561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3200" b="0" strike="noStrike" spc="-1">
                <a:latin typeface="Arial"/>
              </a:rPr>
              <a:t>Modifiez le style des sous-titres du masque</a:t>
            </a: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64000" y="581400"/>
            <a:ext cx="43664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296000" y="1614960"/>
            <a:ext cx="3555360" cy="256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400" b="0" i="1" strike="noStrike" spc="-1">
              <a:solidFill>
                <a:srgbClr val="729FCF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29560" y="1614960"/>
            <a:ext cx="355536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400" b="0" i="1" strike="noStrike" spc="-1">
              <a:solidFill>
                <a:srgbClr val="729FCF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029560" y="2952720"/>
            <a:ext cx="355536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400" b="0" i="1" strike="noStrike" spc="-1">
              <a:solidFill>
                <a:srgbClr val="729FC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64000" y="581400"/>
            <a:ext cx="43664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296000" y="1614960"/>
            <a:ext cx="355536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400" b="0" i="1" strike="noStrike" spc="-1">
              <a:solidFill>
                <a:srgbClr val="729FCF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29560" y="1614960"/>
            <a:ext cx="355536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400" b="0" i="1" strike="noStrike" spc="-1">
              <a:solidFill>
                <a:srgbClr val="729FCF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296000" y="2952720"/>
            <a:ext cx="728604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400" b="0" i="1" strike="noStrike" spc="-1">
              <a:solidFill>
                <a:srgbClr val="729FC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64000" y="581400"/>
            <a:ext cx="43664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296000" y="1614960"/>
            <a:ext cx="728604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400" b="0" i="1" strike="noStrike" spc="-1">
              <a:solidFill>
                <a:srgbClr val="729FCF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1296000" y="2952720"/>
            <a:ext cx="728604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400" b="0" i="1" strike="noStrike" spc="-1">
              <a:solidFill>
                <a:srgbClr val="729FC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64000" y="581400"/>
            <a:ext cx="43664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296000" y="1614960"/>
            <a:ext cx="355536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400" b="0" i="1" strike="noStrike" spc="-1">
              <a:solidFill>
                <a:srgbClr val="729FCF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029560" y="1614960"/>
            <a:ext cx="355536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400" b="0" i="1" strike="noStrike" spc="-1">
              <a:solidFill>
                <a:srgbClr val="729FCF"/>
              </a:solidFill>
              <a:latin typeface="Calibr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1296000" y="2952720"/>
            <a:ext cx="355536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400" b="0" i="1" strike="noStrike" spc="-1">
              <a:solidFill>
                <a:srgbClr val="729FCF"/>
              </a:solidFill>
              <a:latin typeface="Calibri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5029560" y="2952720"/>
            <a:ext cx="355536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400" b="0" i="1" strike="noStrike" spc="-1">
              <a:solidFill>
                <a:srgbClr val="729FC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64000" y="581400"/>
            <a:ext cx="43664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296000" y="1614960"/>
            <a:ext cx="234576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400" b="0" i="1" strike="noStrike" spc="-1">
              <a:solidFill>
                <a:srgbClr val="729FCF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3759480" y="1614960"/>
            <a:ext cx="234576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400" b="0" i="1" strike="noStrike" spc="-1">
              <a:solidFill>
                <a:srgbClr val="729FCF"/>
              </a:solidFill>
              <a:latin typeface="Calibri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222960" y="1614960"/>
            <a:ext cx="234576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400" b="0" i="1" strike="noStrike" spc="-1">
              <a:solidFill>
                <a:srgbClr val="729FCF"/>
              </a:solidFill>
              <a:latin typeface="Calibri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1296000" y="2952720"/>
            <a:ext cx="234576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400" b="0" i="1" strike="noStrike" spc="-1">
              <a:solidFill>
                <a:srgbClr val="729FCF"/>
              </a:solidFill>
              <a:latin typeface="Calibri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3759480" y="2952720"/>
            <a:ext cx="234576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400" b="0" i="1" strike="noStrike" spc="-1">
              <a:solidFill>
                <a:srgbClr val="729FCF"/>
              </a:solidFill>
              <a:latin typeface="Calibri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6222960" y="2952720"/>
            <a:ext cx="234576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400" b="0" i="1" strike="noStrike" spc="-1">
              <a:solidFill>
                <a:srgbClr val="729FC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IN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IN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374E96F-8D49-44AF-907B-B54E98ED5FDC}" type="datetimeFigureOut">
              <a:rPr lang="en-IN" smtClean="0"/>
              <a:t>07-04-2021</a:t>
            </a:fld>
            <a:endParaRPr lang="en-IN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C054AC35-E556-4CDB-BDEF-7B521633B8F0}" type="slidenum">
              <a:rPr lang="en-IN" smtClean="0"/>
              <a:t>‹N°›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833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64000" y="581400"/>
            <a:ext cx="43664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Modifiez le style du titre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296000" y="1614960"/>
            <a:ext cx="7286040" cy="256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2400" b="0" i="1" strike="noStrike" spc="-1">
                <a:solidFill>
                  <a:srgbClr val="729FCF"/>
                </a:solidFill>
                <a:latin typeface="Calibri"/>
              </a:rPr>
              <a:t>Modifiez les styles du texte du masque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64000" y="581400"/>
            <a:ext cx="43664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Modifiez le style du titre</a:t>
            </a: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296000" y="1614960"/>
            <a:ext cx="3555360" cy="256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2400" b="0" i="1" strike="noStrike" spc="-1">
                <a:solidFill>
                  <a:srgbClr val="729FCF"/>
                </a:solidFill>
                <a:latin typeface="Calibri"/>
              </a:rPr>
              <a:t>Modifiez les styles du texte du masque</a:t>
            </a: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29560" y="1614960"/>
            <a:ext cx="3555360" cy="256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2400" b="0" i="1" strike="noStrike" spc="-1">
                <a:solidFill>
                  <a:srgbClr val="729FCF"/>
                </a:solidFill>
                <a:latin typeface="Calibri"/>
              </a:rPr>
              <a:t>Modifiez les styles du texte du masque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64000" y="581400"/>
            <a:ext cx="43664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Modifiez le style du titre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864000" y="581400"/>
            <a:ext cx="43664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3200" b="0" strike="noStrike" spc="-1">
                <a:latin typeface="Arial"/>
              </a:rPr>
              <a:t>Modifiez le style des sous-titres du masque</a:t>
            </a: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re. 2 contenus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64000" y="581400"/>
            <a:ext cx="43664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Modifiez le style du titre</a:t>
            </a: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296000" y="1614960"/>
            <a:ext cx="355536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2400" b="0" i="1" strike="noStrike" spc="-1">
                <a:solidFill>
                  <a:srgbClr val="729FCF"/>
                </a:solidFill>
                <a:latin typeface="Calibri"/>
              </a:rPr>
              <a:t>Modifiez les styles du texte du masque</a:t>
            </a: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029560" y="1614960"/>
            <a:ext cx="3555360" cy="256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2400" b="0" i="1" strike="noStrike" spc="-1">
                <a:solidFill>
                  <a:srgbClr val="729FCF"/>
                </a:solidFill>
                <a:latin typeface="Calibri"/>
              </a:rPr>
              <a:t>Modifiez les styles du texte du masque</a:t>
            </a: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1296000" y="2952720"/>
            <a:ext cx="355536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2400" b="0" i="1" strike="noStrike" spc="-1">
                <a:solidFill>
                  <a:srgbClr val="729FCF"/>
                </a:solidFill>
                <a:latin typeface="Calibri"/>
              </a:rPr>
              <a:t>Modifiez les styles du texte du masque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64000" y="581400"/>
            <a:ext cx="43664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Modifiez le style du titre</a:t>
            </a: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296000" y="1614960"/>
            <a:ext cx="3555360" cy="256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2400" b="0" i="1" strike="noStrike" spc="-1">
                <a:solidFill>
                  <a:srgbClr val="729FCF"/>
                </a:solidFill>
                <a:latin typeface="Calibri"/>
              </a:rPr>
              <a:t>Modifiez les styles du texte du masque</a:t>
            </a: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029560" y="1614960"/>
            <a:ext cx="355536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2400" b="0" i="1" strike="noStrike" spc="-1">
                <a:solidFill>
                  <a:srgbClr val="729FCF"/>
                </a:solidFill>
                <a:latin typeface="Calibri"/>
              </a:rPr>
              <a:t>Modifiez les styles du texte du masque</a:t>
            </a: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29560" y="2952720"/>
            <a:ext cx="355536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2400" b="0" i="1" strike="noStrike" spc="-1">
                <a:solidFill>
                  <a:srgbClr val="729FCF"/>
                </a:solidFill>
                <a:latin typeface="Calibri"/>
              </a:rPr>
              <a:t>Modifiez les styles du texte du masque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64000" y="581400"/>
            <a:ext cx="43664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Modifiez le style du titre</a:t>
            </a: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296000" y="1614960"/>
            <a:ext cx="355536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2400" b="0" i="1" strike="noStrike" spc="-1">
                <a:solidFill>
                  <a:srgbClr val="729FCF"/>
                </a:solidFill>
                <a:latin typeface="Calibri"/>
              </a:rPr>
              <a:t>Modifiez les styles du texte du masque</a:t>
            </a: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29560" y="1614960"/>
            <a:ext cx="355536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2400" b="0" i="1" strike="noStrike" spc="-1">
                <a:solidFill>
                  <a:srgbClr val="729FCF"/>
                </a:solidFill>
                <a:latin typeface="Calibri"/>
              </a:rPr>
              <a:t>Modifiez les styles du texte du masque</a:t>
            </a: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1296000" y="2952720"/>
            <a:ext cx="7286040" cy="1221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fr-FR" sz="2400" b="0" i="1" strike="noStrike" spc="-1">
                <a:solidFill>
                  <a:srgbClr val="729FCF"/>
                </a:solidFill>
                <a:latin typeface="Calibri"/>
              </a:rPr>
              <a:t>Modifiez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uvPPT_ECN_1.jpg" descr="/Volumes/Partage/EnCours/Divers/1601034ECNANT_LogoCharteGraphique/T_PrincipePPT_ECN/BasesImages/CouvPPT_ECN_1.jpg"/>
          <p:cNvPicPr/>
          <p:nvPr/>
        </p:nvPicPr>
        <p:blipFill>
          <a:blip r:embed="rId14">
            <a:lum bright="-1000" contrast="-58000"/>
          </a:blip>
          <a:srcRect l="4173" t="31687" r="12520" b="5389"/>
          <a:stretch/>
        </p:blipFill>
        <p:spPr>
          <a:xfrm>
            <a:off x="381600" y="1630080"/>
            <a:ext cx="7616880" cy="3235680"/>
          </a:xfrm>
          <a:prstGeom prst="rect">
            <a:avLst/>
          </a:prstGeom>
          <a:ln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body"/>
          </p:nvPr>
        </p:nvSpPr>
        <p:spPr>
          <a:xfrm>
            <a:off x="4346640" y="3795840"/>
            <a:ext cx="1881000" cy="292320"/>
          </a:xfrm>
          <a:prstGeom prst="rect">
            <a:avLst/>
          </a:prstGeom>
        </p:spPr>
        <p:txBody>
          <a:bodyPr lIns="90000" tIns="45000" rIns="0" bIns="0">
            <a:noAutofit/>
          </a:bodyPr>
          <a:lstStyle/>
          <a:p>
            <a:pPr marL="432000" indent="-324000" algn="r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fr-FR" sz="1200" b="1" strike="noStrike" spc="-1">
                <a:solidFill>
                  <a:srgbClr val="FAB600"/>
                </a:solidFill>
                <a:latin typeface="Titillium Bold"/>
              </a:rPr>
              <a:t>Le 05/01/2017</a:t>
            </a:r>
            <a:endParaRPr lang="fr-FR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2509200" y="2287080"/>
            <a:ext cx="4006800" cy="1276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pic>
        <p:nvPicPr>
          <p:cNvPr id="3" name="Image 2"/>
          <p:cNvPicPr/>
          <p:nvPr/>
        </p:nvPicPr>
        <p:blipFill>
          <a:blip r:embed="rId15"/>
          <a:stretch/>
        </p:blipFill>
        <p:spPr>
          <a:xfrm>
            <a:off x="6588000" y="360000"/>
            <a:ext cx="1656000" cy="865800"/>
          </a:xfrm>
          <a:prstGeom prst="rect">
            <a:avLst/>
          </a:prstGeom>
          <a:ln>
            <a:noFill/>
          </a:ln>
        </p:spPr>
      </p:pic>
      <p:pic>
        <p:nvPicPr>
          <p:cNvPr id="4" name="Image 3"/>
          <p:cNvPicPr/>
          <p:nvPr/>
        </p:nvPicPr>
        <p:blipFill>
          <a:blip r:embed="rId16">
            <a:grayscl/>
            <a:lum bright="25000" contrast="8000"/>
          </a:blip>
          <a:stretch/>
        </p:blipFill>
        <p:spPr>
          <a:xfrm>
            <a:off x="360000" y="684000"/>
            <a:ext cx="3085920" cy="293400"/>
          </a:xfrm>
          <a:prstGeom prst="rect">
            <a:avLst/>
          </a:prstGeom>
          <a:ln>
            <a:noFill/>
          </a:ln>
        </p:spPr>
      </p:pic>
      <p:sp>
        <p:nvSpPr>
          <p:cNvPr id="5" name="CustomShape 3"/>
          <p:cNvSpPr/>
          <p:nvPr/>
        </p:nvSpPr>
        <p:spPr>
          <a:xfrm>
            <a:off x="6840000" y="4248000"/>
            <a:ext cx="1224000" cy="8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4"/>
          <p:cNvSpPr/>
          <p:nvPr/>
        </p:nvSpPr>
        <p:spPr>
          <a:xfrm>
            <a:off x="997200" y="1584000"/>
            <a:ext cx="93600" cy="55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age3PPT_ECN_1-03.jpg" descr="/Volumes/Partage/EnCours/Divers/1601034ECNANT_LogoCharteGraphique/T_PrincipePPT_ECN/BasesImages/Page3PPT_ECN_1-03.jpg"/>
          <p:cNvPicPr/>
          <p:nvPr/>
        </p:nvPicPr>
        <p:blipFill>
          <a:blip r:embed="rId15"/>
          <a:srcRect b="16520"/>
          <a:stretch/>
        </p:blipFill>
        <p:spPr>
          <a:xfrm>
            <a:off x="360" y="0"/>
            <a:ext cx="9143640" cy="4293360"/>
          </a:xfrm>
          <a:prstGeom prst="rect">
            <a:avLst/>
          </a:prstGeom>
          <a:ln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body"/>
          </p:nvPr>
        </p:nvSpPr>
        <p:spPr>
          <a:xfrm>
            <a:off x="1296000" y="1614960"/>
            <a:ext cx="7286040" cy="256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32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fr-FR" sz="1650" b="0" strike="noStrike" spc="-1">
                <a:solidFill>
                  <a:srgbClr val="FAB600"/>
                </a:solidFill>
                <a:latin typeface="Titillium Regular"/>
              </a:rPr>
              <a:t>NIVEAU DE TITRE 2</a:t>
            </a:r>
            <a:endParaRPr lang="fr-FR" sz="1650" b="0" i="1" strike="noStrike" spc="-1">
              <a:solidFill>
                <a:srgbClr val="729FCF"/>
              </a:solidFill>
              <a:latin typeface="Calibri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fr-FR" sz="1280" b="1" strike="noStrike" spc="-1">
                <a:solidFill>
                  <a:srgbClr val="102648"/>
                </a:solidFill>
                <a:latin typeface="Titillium Bold"/>
              </a:rPr>
              <a:t>Niveau de sous-titre 3</a:t>
            </a:r>
            <a:endParaRPr lang="fr-FR" sz="1280" b="0" strike="noStrike" spc="-1">
              <a:solidFill>
                <a:srgbClr val="000000"/>
              </a:solidFill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fr-FR" sz="1280" b="1" strike="noStrike" spc="-1">
                <a:solidFill>
                  <a:srgbClr val="102648"/>
                </a:solidFill>
                <a:latin typeface="Titillium Bold"/>
              </a:rPr>
              <a:t> </a:t>
            </a:r>
            <a:endParaRPr lang="fr-FR" sz="1280" b="0" strike="noStrike" spc="-1">
              <a:solidFill>
                <a:srgbClr val="000000"/>
              </a:solidFill>
              <a:latin typeface="Calibri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fr-FR" sz="1200" b="0" strike="noStrike" spc="-1">
                <a:solidFill>
                  <a:srgbClr val="000000"/>
                </a:solidFill>
                <a:latin typeface="Titillium Regular"/>
              </a:rPr>
              <a:t>Texte</a:t>
            </a:r>
            <a:endParaRPr lang="fr-FR" sz="1200" b="0" strike="noStrike" spc="-1">
              <a:solidFill>
                <a:srgbClr val="000000"/>
              </a:solidFill>
              <a:latin typeface="Calibri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fr-FR" sz="1200" b="0" strike="noStrike" spc="-1">
                <a:solidFill>
                  <a:srgbClr val="000000"/>
                </a:solidFill>
                <a:latin typeface="Titillium Regular"/>
              </a:rPr>
              <a:t>Texte</a:t>
            </a:r>
            <a:endParaRPr lang="fr-FR" sz="1200" b="0" strike="noStrike" spc="-1">
              <a:solidFill>
                <a:srgbClr val="000000"/>
              </a:solidFill>
              <a:latin typeface="Calibri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fr-FR" sz="1200" b="0" strike="noStrike" spc="-1">
                <a:solidFill>
                  <a:srgbClr val="000000"/>
                </a:solidFill>
                <a:latin typeface="Titillium Regular"/>
              </a:rPr>
              <a:t>Texte</a:t>
            </a:r>
            <a:endParaRPr lang="fr-FR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8424000" y="1889280"/>
            <a:ext cx="719640" cy="80640"/>
          </a:xfrm>
          <a:prstGeom prst="rect">
            <a:avLst/>
          </a:prstGeom>
          <a:solidFill>
            <a:srgbClr val="729FC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CustomShape 3"/>
          <p:cNvSpPr/>
          <p:nvPr/>
        </p:nvSpPr>
        <p:spPr>
          <a:xfrm>
            <a:off x="1077840" y="4185000"/>
            <a:ext cx="719640" cy="80640"/>
          </a:xfrm>
          <a:prstGeom prst="rect">
            <a:avLst/>
          </a:prstGeom>
          <a:solidFill>
            <a:srgbClr val="729FC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PlaceHolder 4"/>
          <p:cNvSpPr>
            <a:spLocks noGrp="1"/>
          </p:cNvSpPr>
          <p:nvPr>
            <p:ph type="title"/>
          </p:nvPr>
        </p:nvSpPr>
        <p:spPr>
          <a:xfrm>
            <a:off x="864000" y="581400"/>
            <a:ext cx="43664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marL="432000" indent="-324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fr-FR" sz="1950" b="1" strike="noStrike" spc="-1">
                <a:solidFill>
                  <a:srgbClr val="102648"/>
                </a:solidFill>
                <a:latin typeface="Titillium Bold"/>
              </a:rPr>
              <a:t>Niveau de titre 1</a:t>
            </a:r>
            <a:r>
              <a:t/>
            </a:r>
            <a:br/>
            <a:r>
              <a:rPr lang="fr-FR" sz="1950" b="1" strike="noStrike" spc="-1">
                <a:solidFill>
                  <a:srgbClr val="102648"/>
                </a:solidFill>
                <a:latin typeface="Titillium Bold"/>
              </a:rPr>
              <a:t>Niveau de titre 1</a:t>
            </a:r>
            <a:endParaRPr lang="fr-FR" sz="19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CustomShape 5"/>
          <p:cNvSpPr/>
          <p:nvPr/>
        </p:nvSpPr>
        <p:spPr>
          <a:xfrm>
            <a:off x="717840" y="488520"/>
            <a:ext cx="722160" cy="87480"/>
          </a:xfrm>
          <a:prstGeom prst="rect">
            <a:avLst/>
          </a:prstGeom>
          <a:solidFill>
            <a:srgbClr val="729FC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9" name="Image 48"/>
          <p:cNvPicPr/>
          <p:nvPr/>
        </p:nvPicPr>
        <p:blipFill>
          <a:blip r:embed="rId16"/>
          <a:stretch/>
        </p:blipFill>
        <p:spPr>
          <a:xfrm>
            <a:off x="7020000" y="4390200"/>
            <a:ext cx="1008000" cy="5270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5.png"/><Relationship Id="rId7" Type="http://schemas.openxmlformats.org/officeDocument/2006/relationships/image" Target="../media/image8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250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2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57.png"/><Relationship Id="rId7" Type="http://schemas.openxmlformats.org/officeDocument/2006/relationships/image" Target="../media/image33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3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0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0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0.png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51" Type="http://schemas.openxmlformats.org/officeDocument/2006/relationships/image" Target="../media/image135.png"/><Relationship Id="rId3" Type="http://schemas.openxmlformats.org/officeDocument/2006/relationships/image" Target="../media/image11.png"/><Relationship Id="rId50" Type="http://schemas.openxmlformats.org/officeDocument/2006/relationships/image" Target="../media/image134.png"/><Relationship Id="rId55" Type="http://schemas.openxmlformats.org/officeDocument/2006/relationships/image" Target="../media/image1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7" Type="http://schemas.openxmlformats.org/officeDocument/2006/relationships/image" Target="../media/image144.png"/><Relationship Id="rId52" Type="http://schemas.openxmlformats.org/officeDocument/2006/relationships/image" Target="../media/image136.png"/><Relationship Id="rId56" Type="http://schemas.openxmlformats.org/officeDocument/2006/relationships/image" Target="../media/image14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590.png"/><Relationship Id="rId7" Type="http://schemas.openxmlformats.org/officeDocument/2006/relationships/image" Target="../media/image630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0.png"/><Relationship Id="rId11" Type="http://schemas.openxmlformats.org/officeDocument/2006/relationships/image" Target="../media/image670.png"/><Relationship Id="rId5" Type="http://schemas.openxmlformats.org/officeDocument/2006/relationships/image" Target="../media/image610.png"/><Relationship Id="rId10" Type="http://schemas.openxmlformats.org/officeDocument/2006/relationships/image" Target="../media/image660.png"/><Relationship Id="rId4" Type="http://schemas.openxmlformats.org/officeDocument/2006/relationships/image" Target="../media/image600.png"/><Relationship Id="rId9" Type="http://schemas.openxmlformats.org/officeDocument/2006/relationships/image" Target="../media/image6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1.png"/><Relationship Id="rId5" Type="http://schemas.openxmlformats.org/officeDocument/2006/relationships/image" Target="../media/image710.png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0.png"/><Relationship Id="rId4" Type="http://schemas.openxmlformats.org/officeDocument/2006/relationships/image" Target="../media/image103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-2196752" y="1707654"/>
            <a:ext cx="10081120" cy="600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80000"/>
              </a:lnSpc>
              <a:tabLst>
                <a:tab pos="0" algn="l"/>
              </a:tabLst>
            </a:pPr>
            <a:r>
              <a:rPr lang="fr-FR" b="1" spc="-1" dirty="0">
                <a:solidFill>
                  <a:srgbClr val="FFFFFF"/>
                </a:solidFill>
                <a:latin typeface="Titillium Bold"/>
              </a:rPr>
              <a:t>An Introduction To Successive Sketch Model </a:t>
            </a:r>
            <a:r>
              <a:rPr lang="fr-FR" b="1" spc="-1" dirty="0" err="1">
                <a:solidFill>
                  <a:srgbClr val="FFFFFF"/>
                </a:solidFill>
                <a:latin typeface="Titillium Bold"/>
              </a:rPr>
              <a:t>Based</a:t>
            </a:r>
            <a:r>
              <a:rPr lang="fr-FR" b="1" spc="-1" dirty="0">
                <a:solidFill>
                  <a:srgbClr val="FFFFFF"/>
                </a:solidFill>
                <a:latin typeface="Titillium Bold"/>
              </a:rPr>
              <a:t> </a:t>
            </a:r>
          </a:p>
          <a:p>
            <a:pPr algn="r">
              <a:lnSpc>
                <a:spcPct val="80000"/>
              </a:lnSpc>
              <a:tabLst>
                <a:tab pos="0" algn="l"/>
              </a:tabLst>
            </a:pPr>
            <a:r>
              <a:rPr lang="fr-FR" b="1" spc="-1" dirty="0" err="1">
                <a:solidFill>
                  <a:srgbClr val="FFFFFF"/>
                </a:solidFill>
                <a:latin typeface="Titillium Bold"/>
              </a:rPr>
              <a:t>Parameter</a:t>
            </a:r>
            <a:r>
              <a:rPr lang="fr-FR" b="1" spc="-1" dirty="0">
                <a:solidFill>
                  <a:srgbClr val="FFFFFF"/>
                </a:solidFill>
                <a:latin typeface="Titillium Bold"/>
              </a:rPr>
              <a:t> </a:t>
            </a:r>
            <a:r>
              <a:rPr lang="fr-FR" b="1" spc="-1" dirty="0" err="1">
                <a:solidFill>
                  <a:srgbClr val="FFFFFF"/>
                </a:solidFill>
                <a:latin typeface="Titillium Bold"/>
              </a:rPr>
              <a:t>Sampling</a:t>
            </a:r>
            <a:r>
              <a:rPr lang="fr-FR" b="1" spc="-1" dirty="0">
                <a:solidFill>
                  <a:srgbClr val="FFFFFF"/>
                </a:solidFill>
                <a:latin typeface="Titillium Bold"/>
              </a:rPr>
              <a:t> </a:t>
            </a:r>
            <a:r>
              <a:rPr lang="fr-FR" b="1" spc="-1" dirty="0" err="1">
                <a:solidFill>
                  <a:srgbClr val="FFFFFF"/>
                </a:solidFill>
                <a:latin typeface="Titillium Bold"/>
              </a:rPr>
              <a:t>Strategy</a:t>
            </a:r>
            <a:endParaRPr lang="fr-FR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2483768" y="3219822"/>
            <a:ext cx="5218920" cy="100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algn="r">
              <a:lnSpc>
                <a:spcPct val="80000"/>
              </a:lnSpc>
              <a:tabLst>
                <a:tab pos="0" algn="l"/>
              </a:tabLst>
            </a:pPr>
            <a:r>
              <a:rPr lang="fr-FR" sz="1600" b="0" strike="noStrike" spc="-1" dirty="0" err="1" smtClean="0">
                <a:solidFill>
                  <a:srgbClr val="000000"/>
                </a:solidFill>
                <a:latin typeface="Calibri"/>
              </a:rPr>
              <a:t>Presented</a:t>
            </a:r>
            <a:r>
              <a:rPr lang="fr-FR" sz="1600" b="0" strike="noStrike" spc="-1" dirty="0" smtClean="0">
                <a:solidFill>
                  <a:srgbClr val="000000"/>
                </a:solidFill>
                <a:latin typeface="Calibri"/>
              </a:rPr>
              <a:t> by -</a:t>
            </a:r>
            <a:r>
              <a:rPr lang="fr-FR" sz="1600" b="0" strike="noStrike" spc="-1" dirty="0" err="1" smtClean="0">
                <a:solidFill>
                  <a:srgbClr val="000000"/>
                </a:solidFill>
                <a:latin typeface="Calibri"/>
              </a:rPr>
              <a:t>Manisha</a:t>
            </a:r>
            <a:r>
              <a:rPr lang="fr-FR" sz="16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fr-FR" sz="1600" b="0" strike="noStrike" spc="-1" dirty="0" err="1" smtClean="0">
                <a:solidFill>
                  <a:srgbClr val="000000"/>
                </a:solidFill>
                <a:latin typeface="Calibri"/>
              </a:rPr>
              <a:t>Chetry</a:t>
            </a:r>
            <a:endParaRPr lang="fr-FR" sz="1600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algn="r">
              <a:lnSpc>
                <a:spcPct val="80000"/>
              </a:lnSpc>
              <a:tabLst>
                <a:tab pos="0" algn="l"/>
              </a:tabLst>
            </a:pPr>
            <a:endParaRPr lang="fr-FR" sz="1600" spc="-1" dirty="0">
              <a:solidFill>
                <a:srgbClr val="000000"/>
              </a:solidFill>
              <a:latin typeface="Calibri"/>
            </a:endParaRPr>
          </a:p>
          <a:p>
            <a:pPr algn="r">
              <a:lnSpc>
                <a:spcPct val="80000"/>
              </a:lnSpc>
              <a:tabLst>
                <a:tab pos="0" algn="l"/>
              </a:tabLst>
            </a:pPr>
            <a:r>
              <a:rPr lang="fr-FR" sz="1600" b="0" strike="noStrike" spc="-1" dirty="0" err="1" smtClean="0">
                <a:solidFill>
                  <a:srgbClr val="000000"/>
                </a:solidFill>
                <a:latin typeface="Calibri"/>
              </a:rPr>
              <a:t>Supervisors</a:t>
            </a:r>
            <a:r>
              <a:rPr lang="fr-FR" sz="1600" b="0" strike="noStrike" spc="-1" dirty="0" smtClean="0">
                <a:solidFill>
                  <a:srgbClr val="000000"/>
                </a:solidFill>
                <a:latin typeface="Calibri"/>
              </a:rPr>
              <a:t>: Dr. Domenico </a:t>
            </a:r>
            <a:r>
              <a:rPr lang="fr-FR" sz="1600" b="0" strike="noStrike" spc="-1" dirty="0" err="1" smtClean="0">
                <a:solidFill>
                  <a:srgbClr val="000000"/>
                </a:solidFill>
                <a:latin typeface="Calibri"/>
              </a:rPr>
              <a:t>Borzacchiello</a:t>
            </a:r>
            <a:endParaRPr lang="fr-FR" sz="1600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algn="r">
              <a:lnSpc>
                <a:spcPct val="80000"/>
              </a:lnSpc>
              <a:tabLst>
                <a:tab pos="0" algn="l"/>
              </a:tabLst>
            </a:pPr>
            <a:r>
              <a:rPr lang="fr-FR" sz="1600" spc="-1" dirty="0" smtClean="0">
                <a:solidFill>
                  <a:srgbClr val="000000"/>
                </a:solidFill>
                <a:latin typeface="Calibri"/>
              </a:rPr>
              <a:t>Dr. Luisa Rocha Da Silva</a:t>
            </a:r>
            <a:endParaRPr lang="fr-F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27584" y="1306803"/>
            <a:ext cx="7056784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200" dirty="0"/>
              <a:t>Perspectives</a:t>
            </a:r>
          </a:p>
          <a:p>
            <a:endParaRPr lang="fr-FR" sz="1200" dirty="0"/>
          </a:p>
          <a:p>
            <a:pPr marL="285750" indent="-285750">
              <a:buFont typeface="Arial" pitchFamily="34" charset="0"/>
              <a:buChar char="•"/>
            </a:pPr>
            <a:r>
              <a:rPr lang="fr-FR" sz="1200" dirty="0"/>
              <a:t>For </a:t>
            </a:r>
            <a:r>
              <a:rPr lang="fr-FR" sz="1200" dirty="0" err="1"/>
              <a:t>particle</a:t>
            </a:r>
            <a:r>
              <a:rPr lang="fr-FR" sz="1200" dirty="0"/>
              <a:t> suspension </a:t>
            </a:r>
            <a:r>
              <a:rPr lang="fr-FR" sz="1200" dirty="0" err="1" smtClean="0"/>
              <a:t>problems</a:t>
            </a:r>
            <a:r>
              <a:rPr lang="fr-FR" sz="1200" dirty="0" smtClean="0"/>
              <a:t> in </a:t>
            </a:r>
            <a:r>
              <a:rPr lang="fr-FR" sz="1200" dirty="0" err="1" smtClean="0"/>
              <a:t>viscoelastic</a:t>
            </a:r>
            <a:r>
              <a:rPr lang="fr-FR" sz="1200" dirty="0" smtClean="0"/>
              <a:t> medium </a:t>
            </a:r>
            <a:r>
              <a:rPr lang="fr-FR" sz="1200" dirty="0" err="1"/>
              <a:t>which</a:t>
            </a:r>
            <a:r>
              <a:rPr lang="fr-FR" sz="1200" dirty="0"/>
              <a:t> have orientations </a:t>
            </a:r>
            <a:r>
              <a:rPr lang="fr-FR" sz="1200" dirty="0" err="1"/>
              <a:t>along</a:t>
            </a:r>
            <a:r>
              <a:rPr lang="fr-FR" sz="1200" dirty="0"/>
              <a:t> </a:t>
            </a:r>
            <a:r>
              <a:rPr lang="fr-FR" sz="1200" dirty="0" err="1"/>
              <a:t>three</a:t>
            </a:r>
            <a:r>
              <a:rPr lang="fr-FR" sz="1200" dirty="0"/>
              <a:t> directions, </a:t>
            </a:r>
            <a:r>
              <a:rPr lang="fr-FR" sz="1200" dirty="0" err="1"/>
              <a:t>so</a:t>
            </a:r>
            <a:r>
              <a:rPr lang="fr-FR" sz="1200" dirty="0"/>
              <a:t> a multi </a:t>
            </a:r>
            <a:r>
              <a:rPr lang="fr-FR" sz="1200" dirty="0" err="1"/>
              <a:t>dimensional</a:t>
            </a:r>
            <a:r>
              <a:rPr lang="fr-FR" sz="1200" dirty="0"/>
              <a:t> </a:t>
            </a:r>
            <a:r>
              <a:rPr lang="fr-FR" sz="1200" dirty="0" err="1"/>
              <a:t>parametric</a:t>
            </a:r>
            <a:r>
              <a:rPr lang="fr-FR" sz="1200" dirty="0"/>
              <a:t> system </a:t>
            </a:r>
            <a:r>
              <a:rPr lang="fr-FR" sz="1200" dirty="0" err="1"/>
              <a:t>can</a:t>
            </a:r>
            <a:r>
              <a:rPr lang="fr-FR" sz="1200" dirty="0"/>
              <a:t> </a:t>
            </a:r>
            <a:r>
              <a:rPr lang="fr-FR" sz="1200" dirty="0" err="1"/>
              <a:t>be</a:t>
            </a:r>
            <a:r>
              <a:rPr lang="fr-FR" sz="1200" dirty="0"/>
              <a:t> </a:t>
            </a:r>
            <a:r>
              <a:rPr lang="fr-FR" sz="1200" dirty="0" err="1"/>
              <a:t>trained</a:t>
            </a:r>
            <a:r>
              <a:rPr lang="fr-FR" sz="1200" dirty="0"/>
              <a:t> </a:t>
            </a:r>
            <a:r>
              <a:rPr lang="fr-FR" sz="1200" dirty="0" err="1"/>
              <a:t>using</a:t>
            </a:r>
            <a:r>
              <a:rPr lang="fr-FR" sz="1200" dirty="0"/>
              <a:t> SMS </a:t>
            </a:r>
            <a:r>
              <a:rPr lang="fr-FR" sz="1200" dirty="0" err="1"/>
              <a:t>algorithm</a:t>
            </a:r>
            <a:r>
              <a:rPr lang="fr-FR" sz="1200" dirty="0"/>
              <a:t> for </a:t>
            </a:r>
            <a:r>
              <a:rPr lang="fr-FR" sz="1200" dirty="0" err="1"/>
              <a:t>fast</a:t>
            </a:r>
            <a:r>
              <a:rPr lang="fr-FR" sz="1200" dirty="0"/>
              <a:t> </a:t>
            </a:r>
            <a:r>
              <a:rPr lang="fr-FR" sz="1200" dirty="0" smtClean="0"/>
              <a:t>computations </a:t>
            </a:r>
            <a:r>
              <a:rPr lang="fr-FR" sz="1200" dirty="0" err="1" smtClean="0"/>
              <a:t>without</a:t>
            </a:r>
            <a:r>
              <a:rPr lang="fr-FR" sz="1200" dirty="0" smtClean="0"/>
              <a:t> a priori </a:t>
            </a:r>
            <a:r>
              <a:rPr lang="fr-FR" sz="1200" dirty="0" err="1" smtClean="0"/>
              <a:t>requirement</a:t>
            </a:r>
            <a:r>
              <a:rPr lang="fr-FR" sz="1200" dirty="0" smtClean="0"/>
              <a:t> of an </a:t>
            </a:r>
            <a:r>
              <a:rPr lang="fr-FR" sz="1200" dirty="0" err="1" smtClean="0"/>
              <a:t>error</a:t>
            </a:r>
            <a:r>
              <a:rPr lang="fr-FR" sz="1200" dirty="0" smtClean="0"/>
              <a:t> </a:t>
            </a:r>
            <a:r>
              <a:rPr lang="fr-FR" sz="1200" dirty="0" err="1" smtClean="0"/>
              <a:t>estimator</a:t>
            </a:r>
            <a:endParaRPr lang="fr-FR" sz="1200" dirty="0"/>
          </a:p>
          <a:p>
            <a:endParaRPr lang="fr-FR" sz="1200" dirty="0"/>
          </a:p>
          <a:p>
            <a:pPr marL="285750" indent="-285750">
              <a:buFont typeface="Arial" pitchFamily="34" charset="0"/>
              <a:buChar char="•"/>
            </a:pPr>
            <a:r>
              <a:rPr lang="fr-FR" sz="1200" dirty="0"/>
              <a:t>SMS </a:t>
            </a:r>
            <a:r>
              <a:rPr lang="fr-FR" sz="1200" dirty="0" err="1"/>
              <a:t>can</a:t>
            </a:r>
            <a:r>
              <a:rPr lang="fr-FR" sz="1200" dirty="0"/>
              <a:t> </a:t>
            </a:r>
            <a:r>
              <a:rPr lang="fr-FR" sz="1200" dirty="0" err="1"/>
              <a:t>also</a:t>
            </a:r>
            <a:r>
              <a:rPr lang="fr-FR" sz="1200" dirty="0"/>
              <a:t> </a:t>
            </a:r>
            <a:r>
              <a:rPr lang="fr-FR" sz="1200" dirty="0" err="1"/>
              <a:t>be</a:t>
            </a:r>
            <a:r>
              <a:rPr lang="fr-FR" sz="1200" dirty="0"/>
              <a:t> </a:t>
            </a:r>
            <a:r>
              <a:rPr lang="fr-FR" sz="1200" dirty="0" err="1"/>
              <a:t>utilised</a:t>
            </a:r>
            <a:r>
              <a:rPr lang="fr-FR" sz="1200" dirty="0"/>
              <a:t> </a:t>
            </a:r>
            <a:r>
              <a:rPr lang="fr-FR" sz="1200" dirty="0" smtClean="0"/>
              <a:t>for </a:t>
            </a:r>
            <a:r>
              <a:rPr lang="fr-FR" sz="1200" dirty="0" err="1" smtClean="0"/>
              <a:t>snapshots</a:t>
            </a:r>
            <a:r>
              <a:rPr lang="fr-FR" sz="1200" dirty="0" smtClean="0"/>
              <a:t> </a:t>
            </a:r>
            <a:r>
              <a:rPr lang="fr-FR" sz="1200" dirty="0" err="1" smtClean="0"/>
              <a:t>obtained</a:t>
            </a:r>
            <a:r>
              <a:rPr lang="fr-FR" sz="1200" dirty="0" smtClean="0"/>
              <a:t> </a:t>
            </a:r>
            <a:r>
              <a:rPr lang="fr-FR" sz="1200" dirty="0" err="1" smtClean="0"/>
              <a:t>with</a:t>
            </a:r>
            <a:r>
              <a:rPr lang="fr-FR" sz="1200" dirty="0" smtClean="0"/>
              <a:t> </a:t>
            </a:r>
            <a:r>
              <a:rPr lang="fr-FR" sz="1200" dirty="0" err="1" smtClean="0"/>
              <a:t>adapative</a:t>
            </a:r>
            <a:r>
              <a:rPr lang="fr-FR" sz="1200" dirty="0" smtClean="0"/>
              <a:t> </a:t>
            </a:r>
            <a:r>
              <a:rPr lang="fr-FR" sz="1200" dirty="0" err="1" smtClean="0"/>
              <a:t>mesh</a:t>
            </a:r>
            <a:r>
              <a:rPr lang="fr-FR" sz="1200" dirty="0" smtClean="0"/>
              <a:t>: </a:t>
            </a:r>
            <a:r>
              <a:rPr lang="fr-FR" sz="1200" dirty="0" err="1" smtClean="0"/>
              <a:t>Another</a:t>
            </a:r>
            <a:r>
              <a:rPr lang="fr-FR" sz="1200" dirty="0" smtClean="0"/>
              <a:t>  non affine </a:t>
            </a:r>
            <a:r>
              <a:rPr lang="fr-FR" sz="1200" dirty="0" err="1" smtClean="0"/>
              <a:t>function</a:t>
            </a:r>
            <a:r>
              <a:rPr lang="fr-FR" sz="1200" dirty="0" smtClean="0"/>
              <a:t> as </a:t>
            </a:r>
            <a:r>
              <a:rPr lang="fr-FR" sz="1200" dirty="0" err="1" smtClean="0"/>
              <a:t>every</a:t>
            </a:r>
            <a:r>
              <a:rPr lang="fr-FR" sz="1200" dirty="0" smtClean="0"/>
              <a:t> </a:t>
            </a:r>
            <a:r>
              <a:rPr lang="fr-FR" sz="1200" dirty="0" err="1" smtClean="0"/>
              <a:t>snapshots</a:t>
            </a:r>
            <a:r>
              <a:rPr lang="fr-FR" sz="1200" dirty="0" smtClean="0"/>
              <a:t> </a:t>
            </a:r>
            <a:r>
              <a:rPr lang="fr-FR" sz="1200" dirty="0" err="1" smtClean="0"/>
              <a:t>will</a:t>
            </a:r>
            <a:r>
              <a:rPr lang="fr-FR" sz="1200" dirty="0" smtClean="0"/>
              <a:t> </a:t>
            </a:r>
            <a:r>
              <a:rPr lang="fr-FR" sz="1200" dirty="0" err="1" smtClean="0"/>
              <a:t>be</a:t>
            </a:r>
            <a:r>
              <a:rPr lang="fr-FR" sz="1200" dirty="0" smtClean="0"/>
              <a:t> </a:t>
            </a:r>
            <a:r>
              <a:rPr lang="fr-FR" sz="1200" dirty="0" err="1" smtClean="0"/>
              <a:t>lying</a:t>
            </a:r>
            <a:r>
              <a:rPr lang="fr-FR" sz="1200" dirty="0" smtClean="0"/>
              <a:t> in </a:t>
            </a:r>
            <a:r>
              <a:rPr lang="fr-FR" sz="1200" dirty="0" err="1" smtClean="0"/>
              <a:t>different</a:t>
            </a:r>
            <a:r>
              <a:rPr lang="fr-FR" sz="1200" dirty="0" smtClean="0"/>
              <a:t> </a:t>
            </a:r>
            <a:r>
              <a:rPr lang="fr-FR" sz="1200" dirty="0" err="1" smtClean="0"/>
              <a:t>subspaces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15345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264" y="339502"/>
            <a:ext cx="4366440" cy="858600"/>
          </a:xfrm>
        </p:spPr>
        <p:txBody>
          <a:bodyPr/>
          <a:lstStyle/>
          <a:p>
            <a:r>
              <a:rPr lang="fr-FR" sz="1200" dirty="0" smtClean="0"/>
              <a:t>2D </a:t>
            </a:r>
            <a:r>
              <a:rPr lang="fr-FR" sz="1200" dirty="0" err="1" smtClean="0"/>
              <a:t>Sinker</a:t>
            </a:r>
            <a:r>
              <a:rPr lang="fr-FR" sz="1200" dirty="0" smtClean="0"/>
              <a:t> benchmark </a:t>
            </a:r>
            <a:r>
              <a:rPr lang="fr-FR" sz="1200" dirty="0" err="1" smtClean="0"/>
              <a:t>problem</a:t>
            </a:r>
            <a:endParaRPr lang="en-IN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681324" y="1511199"/>
                <a:ext cx="3737541" cy="16632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400" b="0" i="1" dirty="0" smtClean="0">
                    <a:latin typeface="Cambria Math"/>
                    <a:ea typeface="Cambria Math"/>
                  </a:rPr>
                  <a:t>Boundary condition:</a:t>
                </a:r>
              </a:p>
              <a:p>
                <a:endParaRPr lang="fr-FR" sz="1400" b="0" i="1" dirty="0" smtClean="0">
                  <a:latin typeface="Cambria Math"/>
                  <a:ea typeface="Cambria Math"/>
                </a:endParaRPr>
              </a:p>
              <a:p>
                <a:pPr marL="285750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𝑢</m:t>
                        </m:r>
                      </m:e>
                    </m:acc>
                    <m:r>
                      <a:rPr lang="fr-FR" sz="1400" b="0" i="1" smtClean="0">
                        <a:latin typeface="Cambria Math"/>
                        <a:ea typeface="Cambria Math"/>
                      </a:rPr>
                      <m:t>. </m:t>
                    </m:r>
                    <m:acc>
                      <m:accPr>
                        <m:chr m:val="̂"/>
                        <m:ctrlPr>
                          <a:rPr lang="fr-FR" sz="1400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fr-FR" sz="1400" i="1"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</m:acc>
                    <m:r>
                      <a:rPr lang="fr-FR" sz="1400" b="0" i="1" smtClean="0">
                        <a:latin typeface="Cambria Math"/>
                      </a:rPr>
                      <m:t>=0                            </m:t>
                    </m:r>
                    <m:r>
                      <a:rPr lang="fr-FR" sz="1400" b="0" i="1" smtClean="0">
                        <a:latin typeface="Cambria Math"/>
                      </a:rPr>
                      <m:t>𝑜𝑛</m:t>
                    </m:r>
                    <m:r>
                      <a:rPr lang="fr-FR" sz="1400" b="0" i="1" smtClean="0">
                        <a:latin typeface="Cambria Math"/>
                      </a:rPr>
                      <m:t>  </m:t>
                    </m:r>
                    <m:sSub>
                      <m:sSubPr>
                        <m:ctrlPr>
                          <a:rPr lang="fr-FR" sz="1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400" b="0" i="0" smtClean="0">
                            <a:latin typeface="Cambria Math"/>
                          </a:rPr>
                          <m:t>Γ</m:t>
                        </m:r>
                      </m:e>
                      <m:sub>
                        <m:r>
                          <a:rPr lang="fr-FR" sz="1400" b="0" i="1" smtClean="0">
                            <a:latin typeface="Cambria Math"/>
                          </a:rPr>
                          <m:t>𝑡𝑜𝑝</m:t>
                        </m:r>
                      </m:sub>
                    </m:sSub>
                    <m:r>
                      <a:rPr lang="fr-FR" sz="1400" b="0" i="1" smtClean="0">
                        <a:latin typeface="Cambria Math"/>
                        <a:ea typeface="Cambria Math"/>
                      </a:rPr>
                      <m:t>∪</m:t>
                    </m:r>
                    <m:r>
                      <a:rPr lang="fr-FR" sz="1400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fr-FR" sz="14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40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1400"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fr-FR" sz="1400" i="1">
                            <a:latin typeface="Cambria Math"/>
                            <a:ea typeface="Cambria Math"/>
                          </a:rPr>
                          <m:t>𝑠𝑖𝑑𝑒</m:t>
                        </m:r>
                      </m:sub>
                    </m:sSub>
                  </m:oMath>
                </a14:m>
                <a:endParaRPr lang="fr-FR" sz="1400" b="0" dirty="0" smtClean="0"/>
              </a:p>
              <a:p>
                <a:pPr marL="285750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400" b="0" i="0" smtClean="0">
                            <a:latin typeface="Cambria Math"/>
                            <a:ea typeface="Cambria Math"/>
                          </a:rPr>
                          <m:t>symmetry</m:t>
                        </m:r>
                        <m:r>
                          <a:rPr lang="fr-FR" sz="1400" b="0" i="0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1400" b="0" i="0" smtClean="0">
                            <a:latin typeface="Cambria Math"/>
                            <a:ea typeface="Cambria Math"/>
                          </a:rPr>
                          <m:t>on</m:t>
                        </m:r>
                        <m:r>
                          <a:rPr lang="fr-FR" sz="1400" b="0" i="0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1400"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fr-FR" sz="1400" i="1">
                            <a:latin typeface="Cambria Math"/>
                            <a:ea typeface="Cambria Math"/>
                          </a:rPr>
                          <m:t>𝑠𝑖𝑑𝑒</m:t>
                        </m:r>
                      </m:sub>
                    </m:sSub>
                    <m:r>
                      <a:rPr lang="fr-FR" sz="1400" b="0" i="1" smtClean="0">
                        <a:latin typeface="Cambria Math"/>
                        <a:ea typeface="Cambria Math"/>
                      </a:rPr>
                      <m:t>𝑎𝑛𝑑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fr-FR" sz="14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40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1400"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𝑏𝑎𝑠𝑒</m:t>
                        </m:r>
                      </m:sub>
                    </m:sSub>
                  </m:oMath>
                </a14:m>
                <a:r>
                  <a:rPr lang="fr-FR" sz="1400" dirty="0" smtClean="0"/>
                  <a:t> 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400" b="0" i="0" smtClean="0">
                        <a:latin typeface="Cambria Math"/>
                        <a:ea typeface="Cambria Math"/>
                      </a:rPr>
                      <m:t>Shear</m:t>
                    </m:r>
                    <m:r>
                      <a:rPr lang="fr-FR" sz="1400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fr-FR" sz="1400" b="0" i="0" smtClean="0">
                        <a:latin typeface="Cambria Math"/>
                        <a:ea typeface="Cambria Math"/>
                      </a:rPr>
                      <m:t>Stress</m:t>
                    </m:r>
                    <m:r>
                      <a:rPr lang="fr-FR" sz="1400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fr-FR" sz="1400" i="1" smtClean="0">
                        <a:latin typeface="Cambria Math"/>
                        <a:ea typeface="Cambria Math"/>
                      </a:rPr>
                      <m:t>𝜏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=0  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𝑜𝑛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𝑎𝑙𝑙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𝑠𝑖𝑑𝑒𝑠</m:t>
                    </m:r>
                  </m:oMath>
                </a14:m>
                <a:endParaRPr lang="fr-FR" sz="1400" b="0" i="1" dirty="0" smtClean="0">
                  <a:latin typeface="Cambria Math"/>
                  <a:ea typeface="Cambria Math"/>
                </a:endParaRPr>
              </a:p>
              <a:p>
                <a:pPr marL="285750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</m:acc>
                    <m:r>
                      <a:rPr lang="fr-FR" sz="1400" b="0" i="1" smtClean="0">
                        <a:latin typeface="Cambria Math"/>
                      </a:rPr>
                      <m:t>=(0,−</m:t>
                    </m:r>
                    <m:r>
                      <a:rPr lang="fr-FR" sz="1400" b="0" i="1" smtClean="0">
                        <a:latin typeface="Cambria Math"/>
                      </a:rPr>
                      <m:t>𝜌</m:t>
                    </m:r>
                    <m:r>
                      <a:rPr lang="fr-FR" sz="1400" b="0" i="1" smtClean="0">
                        <a:latin typeface="Cambria Math"/>
                      </a:rPr>
                      <m:t>𝑔</m:t>
                    </m:r>
                    <m:r>
                      <a:rPr lang="fr-FR" sz="1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IN" sz="1400" dirty="0" smtClean="0"/>
                  <a:t> 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/>
                      </a:rPr>
                      <m:t>𝑢</m:t>
                    </m:r>
                    <m:r>
                      <a:rPr lang="fr-FR" sz="1400" i="1">
                        <a:latin typeface="Cambria Math"/>
                      </a:rPr>
                      <m:t>=0</m:t>
                    </m:r>
                    <m:r>
                      <a:rPr lang="fr-FR" sz="1400" b="0" i="1" smtClean="0">
                        <a:latin typeface="Cambria Math"/>
                      </a:rPr>
                      <m:t> </m:t>
                    </m:r>
                    <m:r>
                      <a:rPr lang="fr-FR" sz="1400" b="0" i="1" smtClean="0">
                        <a:latin typeface="Cambria Math"/>
                      </a:rPr>
                      <m:t>𝑜𝑛</m:t>
                    </m:r>
                    <m:sSub>
                      <m:sSubPr>
                        <m:ctrlPr>
                          <a:rPr lang="fr-FR" sz="14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40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1400"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fr-FR" sz="1400" i="1">
                            <a:latin typeface="Cambria Math"/>
                            <a:ea typeface="Cambria Math"/>
                          </a:rPr>
                          <m:t>𝑠𝑖𝑑𝑒</m:t>
                        </m:r>
                      </m:sub>
                    </m:sSub>
                  </m:oMath>
                </a14:m>
                <a:endParaRPr lang="en-IN" sz="1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324" y="1511199"/>
                <a:ext cx="3737541" cy="1663212"/>
              </a:xfrm>
              <a:prstGeom prst="rect">
                <a:avLst/>
              </a:prstGeom>
              <a:blipFill rotWithShape="1">
                <a:blip r:embed="rId2"/>
                <a:stretch>
                  <a:fillRect l="-489" t="-733" b="-10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15566"/>
            <a:ext cx="4392488" cy="28083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2452308" y="3435846"/>
                <a:ext cx="3248903" cy="1231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/>
                  <a:t>Parameter, P=1: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2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1200" i="1">
                            <a:latin typeface="Cambria Math"/>
                          </a:rPr>
                          <m:t>𝜇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fr-FR" sz="12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200" i="1">
                                <a:latin typeface="Cambria Math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fr-FR" sz="12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sz="12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1200" i="1">
                            <a:latin typeface="Cambria Math"/>
                          </a:rPr>
                          <m:t>𝜂</m:t>
                        </m:r>
                      </m:e>
                      <m:sub>
                        <m:r>
                          <a:rPr lang="fr-FR" sz="1200" i="1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fr-FR" sz="1200" i="1">
                        <a:latin typeface="Cambria Math"/>
                      </a:rPr>
                      <m:t> </m:t>
                    </m:r>
                    <m:r>
                      <a:rPr lang="fr-FR" sz="1200" i="1">
                        <a:latin typeface="Cambria Math"/>
                      </a:rPr>
                      <m:t>𝑜𝑛</m:t>
                    </m:r>
                    <m:r>
                      <a:rPr lang="fr-FR" sz="1200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fr-FR" sz="12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200">
                            <a:latin typeface="Cambria Math"/>
                          </a:rPr>
                          <m:t>Ω</m:t>
                        </m:r>
                      </m:e>
                      <m:sub>
                        <m:r>
                          <a:rPr lang="fr-FR" sz="12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fr-FR" sz="1200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b="0" i="0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fr-FR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latin typeface="Cambria Math"/>
                            </a:rPr>
                            <m:t>𝜂</m:t>
                          </m:r>
                        </m:e>
                        <m:sub>
                          <m:r>
                            <a:rPr lang="fr-FR" sz="1200" b="0" i="1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fr-FR" sz="1200" b="0" i="1" smtClean="0">
                          <a:latin typeface="Cambria Math"/>
                        </a:rPr>
                        <m:t>=1 </m:t>
                      </m:r>
                      <m:r>
                        <a:rPr lang="fr-FR" sz="1200" b="0" i="1" smtClean="0">
                          <a:latin typeface="Cambria Math"/>
                        </a:rPr>
                        <m:t>𝑜𝑛</m:t>
                      </m:r>
                      <m:r>
                        <a:rPr lang="fr-FR" sz="12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fr-FR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1200" b="0" i="0" smtClean="0">
                              <a:latin typeface="Cambria Math"/>
                            </a:rPr>
                            <m:t>Ω</m:t>
                          </m:r>
                        </m:e>
                        <m:sub>
                          <m:r>
                            <a:rPr lang="fr-FR" sz="1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>
                          <a:latin typeface="Cambria Math"/>
                        </a:rPr>
                        <m:t> </m:t>
                      </m:r>
                      <m:r>
                        <a:rPr lang="fr-FR" sz="1200" b="0" i="1" smtClean="0">
                          <a:latin typeface="Cambria Math"/>
                        </a:rPr>
                        <m:t>𝜌</m:t>
                      </m:r>
                      <m:r>
                        <a:rPr lang="fr-FR" sz="1200" i="1">
                          <a:latin typeface="Cambria Math"/>
                        </a:rPr>
                        <m:t>=1 </m:t>
                      </m:r>
                      <m:r>
                        <a:rPr lang="fr-FR" sz="1200" i="1">
                          <a:latin typeface="Cambria Math"/>
                        </a:rPr>
                        <m:t>𝑜𝑛</m:t>
                      </m:r>
                      <m:r>
                        <a:rPr lang="fr-FR" sz="1200" i="1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fr-FR" sz="12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1200">
                              <a:latin typeface="Cambria Math"/>
                            </a:rPr>
                            <m:t>Ω</m:t>
                          </m:r>
                        </m:e>
                        <m:sub>
                          <m:r>
                            <a:rPr lang="fr-FR" sz="12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sz="1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>
                          <a:latin typeface="Cambria Math"/>
                        </a:rPr>
                        <m:t> </m:t>
                      </m:r>
                      <m:r>
                        <a:rPr lang="fr-FR" sz="1200" b="0" i="1" smtClean="0">
                          <a:latin typeface="Cambria Math"/>
                        </a:rPr>
                        <m:t>𝜌</m:t>
                      </m:r>
                      <m:r>
                        <a:rPr lang="fr-FR" sz="1200" i="1">
                          <a:latin typeface="Cambria Math"/>
                        </a:rPr>
                        <m:t>=</m:t>
                      </m:r>
                      <m:r>
                        <a:rPr lang="fr-FR" sz="1200" b="0" i="1" smtClean="0">
                          <a:latin typeface="Cambria Math"/>
                        </a:rPr>
                        <m:t>0</m:t>
                      </m:r>
                      <m:r>
                        <a:rPr lang="fr-FR" sz="1200" i="1">
                          <a:latin typeface="Cambria Math"/>
                        </a:rPr>
                        <m:t> </m:t>
                      </m:r>
                      <m:r>
                        <a:rPr lang="fr-FR" sz="1200" i="1">
                          <a:latin typeface="Cambria Math"/>
                        </a:rPr>
                        <m:t>𝑜𝑛</m:t>
                      </m:r>
                      <m:r>
                        <a:rPr lang="fr-FR" sz="1200" i="1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fr-FR" sz="12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1200">
                              <a:latin typeface="Cambria Math"/>
                            </a:rPr>
                            <m:t>Ω</m:t>
                          </m:r>
                        </m:e>
                        <m:sub>
                          <m:r>
                            <a:rPr lang="fr-FR" sz="12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200" dirty="0" smtClean="0"/>
              </a:p>
              <a:p>
                <a:r>
                  <a:rPr lang="fr-FR" sz="1200" dirty="0"/>
                  <a:t> </a:t>
                </a:r>
                <a:r>
                  <a:rPr lang="fr-FR" sz="1200" dirty="0" smtClean="0"/>
                  <a:t>                                   </a:t>
                </a:r>
                <a:endParaRPr lang="en-IN" sz="1200" dirty="0" smtClean="0"/>
              </a:p>
              <a:p>
                <a:r>
                  <a:rPr lang="fr-FR" sz="1200" dirty="0" err="1" smtClean="0"/>
                  <a:t>Parameter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vector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given</a:t>
                </a:r>
                <a:r>
                  <a:rPr lang="fr-FR" sz="1200" dirty="0" smtClean="0"/>
                  <a:t> by: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1200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fr-FR" sz="1200" b="0" i="1" smtClean="0">
                            <a:latin typeface="Cambria Math"/>
                          </a:rPr>
                          <m:t>[1]</m:t>
                        </m:r>
                      </m:sub>
                    </m:sSub>
                    <m:r>
                      <a:rPr lang="fr-FR" sz="12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sz="1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fr-FR" sz="1200" b="0" i="1" smtClean="0">
                            <a:latin typeface="Cambria Math"/>
                          </a:rPr>
                          <m:t>10,10^3</m:t>
                        </m:r>
                      </m:e>
                    </m:d>
                  </m:oMath>
                </a14:m>
                <a:r>
                  <a:rPr lang="en-IN" sz="1200" dirty="0" smtClean="0"/>
                  <a:t> </a:t>
                </a:r>
                <a:endParaRPr lang="en-IN" sz="1200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308" y="3435846"/>
                <a:ext cx="3248903" cy="1231684"/>
              </a:xfrm>
              <a:prstGeom prst="rect">
                <a:avLst/>
              </a:prstGeom>
              <a:blipFill rotWithShape="1">
                <a:blip r:embed="rId4"/>
                <a:stretch>
                  <a:fillRect t="-495" b="-9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533870" y="320864"/>
                <a:ext cx="4032448" cy="986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nl-NL" sz="1400" dirty="0" smtClean="0"/>
                  <a:t>Governing </a:t>
                </a:r>
                <a:r>
                  <a:rPr lang="nl-NL" sz="1400" dirty="0" err="1" smtClean="0"/>
                  <a:t>equation</a:t>
                </a:r>
                <a:r>
                  <a:rPr lang="nl-NL" sz="1400" dirty="0" smtClean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400" i="1" smtClean="0">
                          <a:latin typeface="Cambria Math"/>
                        </a:rPr>
                        <m:t>−</m:t>
                      </m:r>
                      <m:r>
                        <a:rPr lang="nl-NL" sz="1400" i="1" smtClean="0">
                          <a:latin typeface="Cambria Math"/>
                        </a:rPr>
                        <m:t>𝜈𝛥</m:t>
                      </m:r>
                      <m:r>
                        <a:rPr lang="fr-FR" sz="1400" b="0" i="1" smtClean="0">
                          <a:latin typeface="Cambria Math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𝑢</m:t>
                          </m:r>
                        </m:e>
                      </m:acc>
                      <m:r>
                        <a:rPr lang="nl-NL" sz="1400" i="1" smtClean="0">
                          <a:latin typeface="Cambria Math"/>
                        </a:rPr>
                        <m:t> </m:t>
                      </m:r>
                      <m:r>
                        <a:rPr lang="nl-NL" sz="1400" i="1">
                          <a:latin typeface="Cambria Math"/>
                        </a:rPr>
                        <m:t>+</m:t>
                      </m:r>
                      <m:r>
                        <a:rPr lang="nl-NL" sz="1400" i="1">
                          <a:latin typeface="Cambria Math"/>
                        </a:rPr>
                        <m:t>𝛻</m:t>
                      </m:r>
                      <m:r>
                        <a:rPr lang="nl-NL" sz="1400" i="1">
                          <a:latin typeface="Cambria Math"/>
                        </a:rPr>
                        <m:t>𝑝</m:t>
                      </m:r>
                      <m:r>
                        <a:rPr lang="nl-NL" sz="1400" i="1">
                          <a:latin typeface="Cambria Math"/>
                        </a:rPr>
                        <m:t> =</m:t>
                      </m:r>
                      <m:acc>
                        <m:accPr>
                          <m:chr m:val="⃗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𝑓</m:t>
                          </m:r>
                        </m:e>
                      </m:acc>
                      <m:r>
                        <a:rPr lang="fr-FR" sz="1400" b="0" i="1" smtClean="0">
                          <a:latin typeface="Cambria Math"/>
                        </a:rPr>
                        <m:t>     </m:t>
                      </m:r>
                      <m:r>
                        <a:rPr lang="nl-NL" sz="1400" i="1">
                          <a:latin typeface="Cambria Math"/>
                        </a:rPr>
                        <m:t>𝑖𝑛</m:t>
                      </m:r>
                      <m:r>
                        <a:rPr lang="nl-NL" sz="1400" i="1">
                          <a:latin typeface="Cambria Math"/>
                        </a:rPr>
                        <m:t> </m:t>
                      </m:r>
                      <m:r>
                        <a:rPr lang="nl-NL" sz="1400" i="1">
                          <a:latin typeface="Cambria Math"/>
                        </a:rPr>
                        <m:t>𝛺</m:t>
                      </m:r>
                    </m:oMath>
                  </m:oMathPara>
                </a14:m>
                <a:endParaRPr lang="fr-FR" sz="140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/>
                        </a:rPr>
                        <m:t>                                        </m:t>
                      </m:r>
                      <m:r>
                        <a:rPr lang="fr-FR" sz="1400" b="0" i="1" smtClean="0">
                          <a:latin typeface="Cambria Math"/>
                        </a:rPr>
                        <m:t>𝑑𝑖𝑣</m:t>
                      </m:r>
                      <m:r>
                        <a:rPr lang="fr-FR" sz="1400" b="0" i="1" smtClean="0">
                          <a:latin typeface="Cambria Math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𝑢</m:t>
                          </m:r>
                        </m:e>
                      </m:acc>
                      <m:r>
                        <a:rPr lang="fr-FR" sz="1400" b="0" i="1" smtClean="0">
                          <a:latin typeface="Cambria Math"/>
                        </a:rPr>
                        <m:t>=</m:t>
                      </m:r>
                      <m:r>
                        <a:rPr lang="nl-NL" sz="1400" i="1">
                          <a:latin typeface="Cambria Math"/>
                        </a:rPr>
                        <m:t>0</m:t>
                      </m:r>
                      <m:r>
                        <a:rPr lang="fr-FR" sz="1400" b="0" i="1" smtClean="0">
                          <a:latin typeface="Cambria Math"/>
                        </a:rPr>
                        <m:t>      </m:t>
                      </m:r>
                      <m:r>
                        <a:rPr lang="nl-NL" sz="1400" i="1">
                          <a:latin typeface="Cambria Math"/>
                        </a:rPr>
                        <m:t>𝑖𝑛</m:t>
                      </m:r>
                      <m:r>
                        <a:rPr lang="nl-NL" sz="1400" i="1">
                          <a:latin typeface="Cambria Math"/>
                        </a:rPr>
                        <m:t> </m:t>
                      </m:r>
                      <m:r>
                        <a:rPr lang="nl-NL" sz="1400" i="1">
                          <a:latin typeface="Cambria Math"/>
                        </a:rPr>
                        <m:t>𝛺</m:t>
                      </m:r>
                    </m:oMath>
                  </m:oMathPara>
                </a14:m>
                <a:endParaRPr lang="en-IN" sz="1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400" i="1">
                          <a:latin typeface="Cambria Math"/>
                          <a:ea typeface="Cambria Math"/>
                        </a:rPr>
                        <m:t>𝑤h𝑒𝑟𝑒</m:t>
                      </m:r>
                      <m:r>
                        <a:rPr lang="fr-FR" sz="1400" i="1">
                          <a:latin typeface="Cambria Math"/>
                          <a:ea typeface="Cambria Math"/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fr-FR" sz="1400" i="1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fr-FR" sz="1400" i="1">
                              <a:latin typeface="Cambria Math"/>
                              <a:ea typeface="Cambria Math"/>
                            </a:rPr>
                            <m:t>𝑢</m:t>
                          </m:r>
                        </m:e>
                      </m:acc>
                      <m:r>
                        <a:rPr lang="fr-FR" sz="1400" i="1">
                          <a:latin typeface="Cambria Math"/>
                          <a:ea typeface="Cambria Math"/>
                        </a:rPr>
                        <m:t>=(</m:t>
                      </m:r>
                      <m:r>
                        <a:rPr lang="fr-FR" sz="1400" i="1">
                          <a:latin typeface="Cambria Math"/>
                          <a:ea typeface="Cambria Math"/>
                        </a:rPr>
                        <m:t>𝑢</m:t>
                      </m:r>
                      <m:r>
                        <a:rPr lang="fr-FR" sz="1400" i="1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fr-FR" sz="1400" i="1">
                          <a:latin typeface="Cambria Math"/>
                          <a:ea typeface="Cambria Math"/>
                        </a:rPr>
                        <m:t>𝑣</m:t>
                      </m:r>
                      <m:r>
                        <a:rPr lang="fr-FR" sz="140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870" y="320864"/>
                <a:ext cx="4032448" cy="986489"/>
              </a:xfrm>
              <a:prstGeom prst="rect">
                <a:avLst/>
              </a:prstGeom>
              <a:blipFill rotWithShape="1">
                <a:blip r:embed="rId5"/>
                <a:stretch>
                  <a:fillRect l="-454" t="-621" b="-31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862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9"/>
          <a:stretch/>
        </p:blipFill>
        <p:spPr>
          <a:xfrm>
            <a:off x="96878" y="264096"/>
            <a:ext cx="3168352" cy="221722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637" y="2702416"/>
            <a:ext cx="3559637" cy="216024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902" y="161470"/>
            <a:ext cx="3137108" cy="235572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37440"/>
            <a:ext cx="2880320" cy="23557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4544437" y="81878"/>
                <a:ext cx="3995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200" i="1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fr-FR" sz="1200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IN" sz="1200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437" y="81878"/>
                <a:ext cx="399532" cy="27699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1268084" y="49710"/>
                <a:ext cx="404085" cy="291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200" i="1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fr-FR" sz="120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084" y="49710"/>
                <a:ext cx="404085" cy="29161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7231907" y="49710"/>
                <a:ext cx="336759" cy="29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12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sz="1200" b="0" i="1" smtClean="0">
                              <a:latin typeface="Cambria Math"/>
                            </a:rPr>
                            <m:t>𝑈</m:t>
                          </m:r>
                        </m:e>
                      </m:acc>
                    </m:oMath>
                  </m:oMathPara>
                </a14:m>
                <a:endParaRPr lang="en-IN" sz="1200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907" y="49710"/>
                <a:ext cx="336759" cy="29944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636468" y="2741288"/>
                <a:ext cx="207140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dirty="0" err="1" smtClean="0"/>
                  <a:t>Velocity</a:t>
                </a:r>
                <a:r>
                  <a:rPr lang="fr-FR" sz="1100" dirty="0" smtClean="0"/>
                  <a:t> </a:t>
                </a:r>
                <a:r>
                  <a:rPr lang="fr-FR" sz="1100" dirty="0" err="1" smtClean="0"/>
                  <a:t>field</a:t>
                </a:r>
                <a:r>
                  <a:rPr lang="fr-FR" sz="1100" dirty="0" smtClean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1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1100" b="0" i="1" smtClean="0">
                            <a:latin typeface="Cambria Math"/>
                          </a:rPr>
                          <m:t>𝜂</m:t>
                        </m:r>
                      </m:e>
                      <m:sub>
                        <m:r>
                          <a:rPr lang="fr-FR" sz="1100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fr-FR" sz="1100" b="0" i="1" smtClean="0">
                        <a:latin typeface="Cambria Math"/>
                      </a:rPr>
                      <m:t>=10 </m:t>
                    </m:r>
                    <m:r>
                      <a:rPr lang="fr-FR" sz="1100" b="0" i="1" smtClean="0">
                        <a:latin typeface="Cambria Math"/>
                      </a:rPr>
                      <m:t>𝑜𝑛</m:t>
                    </m:r>
                    <m:r>
                      <a:rPr lang="fr-FR" sz="1100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fr-FR" sz="11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100" b="0" i="0" smtClean="0">
                            <a:latin typeface="Cambria Math"/>
                          </a:rPr>
                          <m:t>Ω</m:t>
                        </m:r>
                      </m:e>
                      <m:sub>
                        <m:r>
                          <a:rPr lang="fr-FR" sz="11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IN" sz="1100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68" y="2741288"/>
                <a:ext cx="2071401" cy="261610"/>
              </a:xfrm>
              <a:prstGeom prst="rect">
                <a:avLst/>
              </a:prstGeom>
              <a:blipFill rotWithShape="1">
                <a:blip r:embed="rId9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47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95536" y="203686"/>
            <a:ext cx="7992888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sz="1050" dirty="0"/>
              <a:t>if you want to do particle tracing you need integrate the particle trajectory and orientation in a given flow. So each step requires the solution of </a:t>
            </a:r>
            <a:r>
              <a:rPr lang="en-US" sz="1050" dirty="0" err="1"/>
              <a:t>afull</a:t>
            </a:r>
            <a:r>
              <a:rPr lang="en-US" sz="1050" dirty="0"/>
              <a:t> 3D flow around the particle and  </a:t>
            </a:r>
            <a:r>
              <a:rPr lang="en-US" sz="1050" dirty="0" err="1"/>
              <a:t>possibily</a:t>
            </a:r>
            <a:r>
              <a:rPr lang="en-US" sz="1050" dirty="0"/>
              <a:t> you need to repeat the procedure for as many </a:t>
            </a:r>
            <a:r>
              <a:rPr lang="en-US" sz="1050" dirty="0" smtClean="0"/>
              <a:t>particles </a:t>
            </a:r>
            <a:r>
              <a:rPr lang="en-US" sz="1050" dirty="0"/>
              <a:t>you want to </a:t>
            </a:r>
            <a:r>
              <a:rPr lang="en-US" sz="1050" dirty="0" smtClean="0"/>
              <a:t>trace</a:t>
            </a:r>
          </a:p>
          <a:p>
            <a:pPr marL="171450" indent="-171450">
              <a:buFont typeface="Arial" pitchFamily="34" charset="0"/>
              <a:buChar char="•"/>
            </a:pPr>
            <a:endParaRPr lang="en-US" sz="1050" dirty="0"/>
          </a:p>
          <a:p>
            <a:pPr marL="171450" indent="-171450">
              <a:buFont typeface="Arial" pitchFamily="34" charset="0"/>
              <a:buChar char="•"/>
            </a:pPr>
            <a:r>
              <a:rPr lang="en-US" sz="1050" dirty="0" smtClean="0"/>
              <a:t>How do we determine </a:t>
            </a:r>
            <a:r>
              <a:rPr lang="en-US" sz="1050" dirty="0" err="1" smtClean="0"/>
              <a:t>theonline</a:t>
            </a:r>
            <a:r>
              <a:rPr lang="en-US" sz="1050" dirty="0" smtClean="0"/>
              <a:t> procedure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050" dirty="0" smtClean="0"/>
              <a:t>Are we </a:t>
            </a:r>
            <a:r>
              <a:rPr lang="en-US" sz="1050" dirty="0" err="1" smtClean="0"/>
              <a:t>gonna</a:t>
            </a:r>
            <a:r>
              <a:rPr lang="en-US" sz="1050" dirty="0" smtClean="0"/>
              <a:t> study for the same problem or what kind of </a:t>
            </a:r>
            <a:r>
              <a:rPr lang="en-US" sz="1050" dirty="0" err="1" smtClean="0"/>
              <a:t>parameetr</a:t>
            </a:r>
            <a:r>
              <a:rPr lang="en-US" sz="1050" dirty="0" smtClean="0"/>
              <a:t> we are </a:t>
            </a:r>
            <a:r>
              <a:rPr lang="en-US" sz="1050" dirty="0" err="1" smtClean="0"/>
              <a:t>gonna</a:t>
            </a:r>
            <a:r>
              <a:rPr lang="en-US" sz="1050" dirty="0" smtClean="0"/>
              <a:t> change and study the trajectory </a:t>
            </a:r>
            <a:r>
              <a:rPr lang="en-US" sz="1050" dirty="0" err="1" smtClean="0"/>
              <a:t>behaviour</a:t>
            </a:r>
            <a:r>
              <a:rPr lang="en-US" sz="1050" dirty="0" smtClean="0"/>
              <a:t> </a:t>
            </a:r>
          </a:p>
          <a:p>
            <a:pPr marL="171450" indent="-171450">
              <a:buFont typeface="Arial" pitchFamily="34" charset="0"/>
              <a:buChar char="•"/>
            </a:pPr>
            <a:endParaRPr lang="en-US" sz="1050" dirty="0"/>
          </a:p>
          <a:p>
            <a:pPr marL="171450" indent="-171450">
              <a:buFont typeface="Arial" pitchFamily="34" charset="0"/>
              <a:buChar char="•"/>
            </a:pPr>
            <a:r>
              <a:rPr lang="en-US" sz="1050" dirty="0" smtClean="0">
                <a:solidFill>
                  <a:srgbClr val="00B050"/>
                </a:solidFill>
              </a:rPr>
              <a:t>Future problems that can be solved:</a:t>
            </a:r>
          </a:p>
          <a:p>
            <a:pPr marL="171450" indent="-171450">
              <a:buFont typeface="Arial" pitchFamily="34" charset="0"/>
              <a:buChar char="•"/>
            </a:pPr>
            <a:endParaRPr lang="en-US" sz="1050" dirty="0">
              <a:solidFill>
                <a:srgbClr val="00B050"/>
              </a:solidFill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sz="1050" dirty="0" smtClean="0">
                <a:solidFill>
                  <a:srgbClr val="00B050"/>
                </a:solidFill>
              </a:rPr>
              <a:t>coupling of many particles  or study o many particle suspension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050" dirty="0" smtClean="0">
                <a:solidFill>
                  <a:srgbClr val="00B050"/>
                </a:solidFill>
              </a:rPr>
              <a:t>Coupling of </a:t>
            </a:r>
            <a:r>
              <a:rPr lang="en-US" sz="1050" dirty="0" err="1" smtClean="0">
                <a:solidFill>
                  <a:srgbClr val="00B050"/>
                </a:solidFill>
              </a:rPr>
              <a:t>multiphysics</a:t>
            </a:r>
            <a:r>
              <a:rPr lang="en-US" sz="1050" dirty="0" smtClean="0">
                <a:solidFill>
                  <a:srgbClr val="00B050"/>
                </a:solidFill>
              </a:rPr>
              <a:t> </a:t>
            </a:r>
            <a:r>
              <a:rPr lang="en-US" sz="1050" dirty="0" err="1" smtClean="0">
                <a:solidFill>
                  <a:srgbClr val="00B050"/>
                </a:solidFill>
              </a:rPr>
              <a:t>complexiyfying</a:t>
            </a:r>
            <a:r>
              <a:rPr lang="en-US" sz="1050" dirty="0" smtClean="0">
                <a:solidFill>
                  <a:srgbClr val="00B050"/>
                </a:solidFill>
              </a:rPr>
              <a:t> further the </a:t>
            </a:r>
            <a:r>
              <a:rPr lang="en-US" sz="1050" dirty="0" err="1" smtClean="0">
                <a:solidFill>
                  <a:srgbClr val="00B050"/>
                </a:solidFill>
              </a:rPr>
              <a:t>giverning</a:t>
            </a:r>
            <a:r>
              <a:rPr lang="en-US" sz="1050" dirty="0" smtClean="0">
                <a:solidFill>
                  <a:srgbClr val="00B050"/>
                </a:solidFill>
              </a:rPr>
              <a:t> equations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050" dirty="0" smtClean="0">
                <a:solidFill>
                  <a:srgbClr val="00B050"/>
                </a:solidFill>
              </a:rPr>
              <a:t>Changing the shape of the geometry from ellipsoid to other shapes and study the trajectory and flow </a:t>
            </a:r>
            <a:r>
              <a:rPr lang="en-US" sz="1050" dirty="0" err="1" smtClean="0">
                <a:solidFill>
                  <a:srgbClr val="00B050"/>
                </a:solidFill>
              </a:rPr>
              <a:t>behaviour</a:t>
            </a:r>
            <a:endParaRPr lang="en-US" sz="1050" dirty="0" smtClean="0">
              <a:solidFill>
                <a:srgbClr val="00B050"/>
              </a:solidFill>
            </a:endParaRPr>
          </a:p>
          <a:p>
            <a:pPr marL="171450" indent="-171450">
              <a:buFont typeface="Arial" pitchFamily="34" charset="0"/>
              <a:buChar char="•"/>
            </a:pPr>
            <a:endParaRPr lang="en-US" sz="105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sz="1050" dirty="0" smtClean="0">
                <a:solidFill>
                  <a:srgbClr val="FF0000"/>
                </a:solidFill>
              </a:rPr>
              <a:t>Plan of the thesis</a:t>
            </a:r>
          </a:p>
          <a:p>
            <a:pPr marL="171450" indent="-171450">
              <a:buFont typeface="Arial" pitchFamily="34" charset="0"/>
              <a:buChar char="•"/>
            </a:pPr>
            <a:endParaRPr lang="en-US" sz="1050" dirty="0" smtClean="0">
              <a:solidFill>
                <a:srgbClr val="FF0000"/>
              </a:solidFill>
            </a:endParaRPr>
          </a:p>
          <a:p>
            <a:pPr marL="171450" indent="-171450">
              <a:buFont typeface="Wingdings" pitchFamily="2" charset="2"/>
              <a:buChar char="q"/>
            </a:pPr>
            <a:r>
              <a:rPr lang="en-US" sz="1050" dirty="0" smtClean="0">
                <a:solidFill>
                  <a:srgbClr val="FF0000"/>
                </a:solidFill>
              </a:rPr>
              <a:t>Plan I</a:t>
            </a:r>
            <a:endParaRPr lang="en-US" sz="1050" dirty="0">
              <a:solidFill>
                <a:srgbClr val="FF0000"/>
              </a:solidFill>
            </a:endParaRPr>
          </a:p>
          <a:p>
            <a:pPr marL="742950" lvl="1" indent="-285750">
              <a:buFont typeface="+mj-lt"/>
              <a:buAutoNum type="romanUcPeriod"/>
            </a:pPr>
            <a:r>
              <a:rPr lang="en-US" sz="1050" dirty="0" smtClean="0">
                <a:solidFill>
                  <a:srgbClr val="FF0000"/>
                </a:solidFill>
              </a:rPr>
              <a:t>1</a:t>
            </a:r>
            <a:r>
              <a:rPr lang="en-US" sz="1050" baseline="30000" dirty="0" smtClean="0">
                <a:solidFill>
                  <a:srgbClr val="FF0000"/>
                </a:solidFill>
              </a:rPr>
              <a:t>st</a:t>
            </a:r>
            <a:r>
              <a:rPr lang="en-US" sz="1050" dirty="0" smtClean="0">
                <a:solidFill>
                  <a:srgbClr val="FF0000"/>
                </a:solidFill>
              </a:rPr>
              <a:t> </a:t>
            </a:r>
            <a:r>
              <a:rPr lang="en-US" sz="1050" dirty="0" err="1" smtClean="0">
                <a:solidFill>
                  <a:srgbClr val="FF0000"/>
                </a:solidFill>
              </a:rPr>
              <a:t>slide:To</a:t>
            </a:r>
            <a:r>
              <a:rPr lang="en-US" sz="1050" dirty="0" smtClean="0">
                <a:solidFill>
                  <a:srgbClr val="FF0000"/>
                </a:solidFill>
              </a:rPr>
              <a:t> validate the framework we do a preliminary study of viscoelastic fluids , </a:t>
            </a:r>
            <a:r>
              <a:rPr lang="en-US" sz="1050" dirty="0" err="1" smtClean="0">
                <a:solidFill>
                  <a:srgbClr val="FF0000"/>
                </a:solidFill>
              </a:rPr>
              <a:t>analysing</a:t>
            </a:r>
            <a:r>
              <a:rPr lang="en-US" sz="1050" dirty="0" smtClean="0">
                <a:solidFill>
                  <a:srgbClr val="FF0000"/>
                </a:solidFill>
              </a:rPr>
              <a:t> two benchmark problems of viscoelastic fluids</a:t>
            </a:r>
          </a:p>
          <a:p>
            <a:pPr marL="742950" lvl="1" indent="-285750">
              <a:buFont typeface="+mj-lt"/>
              <a:buAutoNum type="romanUcPeriod"/>
            </a:pPr>
            <a:r>
              <a:rPr lang="en-US" sz="1050" dirty="0" smtClean="0">
                <a:solidFill>
                  <a:srgbClr val="FF0000"/>
                </a:solidFill>
              </a:rPr>
              <a:t>2</a:t>
            </a:r>
            <a:r>
              <a:rPr lang="en-US" sz="1050" baseline="30000" dirty="0" smtClean="0">
                <a:solidFill>
                  <a:srgbClr val="FF0000"/>
                </a:solidFill>
              </a:rPr>
              <a:t>nd</a:t>
            </a:r>
            <a:r>
              <a:rPr lang="en-US" sz="1050" dirty="0" smtClean="0">
                <a:solidFill>
                  <a:srgbClr val="FF0000"/>
                </a:solidFill>
              </a:rPr>
              <a:t> slide: Challenges in such fluid flows: How we tackle</a:t>
            </a:r>
            <a:endParaRPr lang="en-US" sz="1050" dirty="0">
              <a:solidFill>
                <a:srgbClr val="FF0000"/>
              </a:solidFill>
            </a:endParaRPr>
          </a:p>
          <a:p>
            <a:pPr marL="171450" indent="-171450">
              <a:buFont typeface="Wingdings" pitchFamily="2" charset="2"/>
              <a:buChar char="q"/>
            </a:pPr>
            <a:r>
              <a:rPr lang="fr-FR" sz="1050" dirty="0" smtClean="0">
                <a:solidFill>
                  <a:srgbClr val="FF0000"/>
                </a:solidFill>
              </a:rPr>
              <a:t>Plan –II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fr-FR" sz="1050" dirty="0" smtClean="0">
                <a:solidFill>
                  <a:srgbClr val="FF0000"/>
                </a:solidFill>
              </a:rPr>
              <a:t>Training </a:t>
            </a:r>
            <a:r>
              <a:rPr lang="fr-FR" sz="1050" dirty="0" err="1" smtClean="0">
                <a:solidFill>
                  <a:srgbClr val="FF0000"/>
                </a:solidFill>
              </a:rPr>
              <a:t>strategy</a:t>
            </a:r>
            <a:r>
              <a:rPr lang="fr-FR" sz="1050" dirty="0" smtClean="0">
                <a:solidFill>
                  <a:srgbClr val="FF0000"/>
                </a:solidFill>
              </a:rPr>
              <a:t> for a </a:t>
            </a:r>
            <a:r>
              <a:rPr lang="fr-FR" sz="1050" dirty="0" err="1" smtClean="0">
                <a:solidFill>
                  <a:srgbClr val="FF0000"/>
                </a:solidFill>
              </a:rPr>
              <a:t>parametrised</a:t>
            </a:r>
            <a:r>
              <a:rPr lang="fr-FR" sz="1050" dirty="0" smtClean="0">
                <a:solidFill>
                  <a:srgbClr val="FF0000"/>
                </a:solidFill>
              </a:rPr>
              <a:t> system: </a:t>
            </a:r>
          </a:p>
          <a:p>
            <a:pPr marL="742950" lvl="1" indent="-285750">
              <a:buFont typeface="+mj-lt"/>
              <a:buAutoNum type="romanUcPeriod"/>
            </a:pPr>
            <a:r>
              <a:rPr lang="fr-FR" sz="1050" dirty="0" smtClean="0">
                <a:solidFill>
                  <a:srgbClr val="FF0000"/>
                </a:solidFill>
              </a:rPr>
              <a:t>1st </a:t>
            </a:r>
            <a:r>
              <a:rPr lang="fr-FR" sz="1050" dirty="0" err="1" smtClean="0">
                <a:solidFill>
                  <a:srgbClr val="FF0000"/>
                </a:solidFill>
              </a:rPr>
              <a:t>Slide</a:t>
            </a:r>
            <a:r>
              <a:rPr lang="fr-FR" sz="1050" dirty="0" smtClean="0">
                <a:solidFill>
                  <a:srgbClr val="FF0000"/>
                </a:solidFill>
              </a:rPr>
              <a:t> : Importance of training the model:</a:t>
            </a:r>
          </a:p>
          <a:p>
            <a:pPr marL="742950" lvl="1" indent="-285750">
              <a:buFont typeface="+mj-lt"/>
              <a:buAutoNum type="romanUcPeriod"/>
            </a:pPr>
            <a:r>
              <a:rPr lang="fr-FR" sz="1050" dirty="0" smtClean="0">
                <a:solidFill>
                  <a:srgbClr val="FF0000"/>
                </a:solidFill>
              </a:rPr>
              <a:t>2</a:t>
            </a:r>
            <a:r>
              <a:rPr lang="fr-FR" sz="1050" baseline="30000" dirty="0" smtClean="0">
                <a:solidFill>
                  <a:srgbClr val="FF0000"/>
                </a:solidFill>
              </a:rPr>
              <a:t>nd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slide</a:t>
            </a:r>
            <a:r>
              <a:rPr lang="fr-FR" sz="1050" dirty="0" smtClean="0">
                <a:solidFill>
                  <a:srgbClr val="FF0000"/>
                </a:solidFill>
              </a:rPr>
              <a:t>: Challenges </a:t>
            </a:r>
            <a:r>
              <a:rPr lang="fr-FR" sz="1050" dirty="0" err="1" smtClean="0">
                <a:solidFill>
                  <a:srgbClr val="FF0000"/>
                </a:solidFill>
              </a:rPr>
              <a:t>with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previous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Error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estimators</a:t>
            </a:r>
            <a:r>
              <a:rPr lang="fr-FR" sz="1050" dirty="0" smtClean="0">
                <a:solidFill>
                  <a:srgbClr val="FF0000"/>
                </a:solidFill>
              </a:rPr>
              <a:t>, </a:t>
            </a:r>
            <a:r>
              <a:rPr lang="fr-FR" sz="1050" dirty="0" err="1" smtClean="0">
                <a:solidFill>
                  <a:srgbClr val="FF0000"/>
                </a:solidFill>
              </a:rPr>
              <a:t>only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specific</a:t>
            </a:r>
            <a:r>
              <a:rPr lang="fr-FR" sz="1050" dirty="0" smtClean="0">
                <a:solidFill>
                  <a:srgbClr val="FF0000"/>
                </a:solidFill>
              </a:rPr>
              <a:t> to certain </a:t>
            </a:r>
            <a:r>
              <a:rPr lang="fr-FR" sz="1050" dirty="0" err="1" smtClean="0">
                <a:solidFill>
                  <a:srgbClr val="FF0000"/>
                </a:solidFill>
              </a:rPr>
              <a:t>problems</a:t>
            </a:r>
            <a:r>
              <a:rPr lang="fr-FR" sz="1050" dirty="0" smtClean="0">
                <a:solidFill>
                  <a:srgbClr val="FF0000"/>
                </a:solidFill>
              </a:rPr>
              <a:t>. No </a:t>
            </a:r>
            <a:r>
              <a:rPr lang="fr-FR" sz="1050" dirty="0" err="1" smtClean="0">
                <a:solidFill>
                  <a:srgbClr val="FF0000"/>
                </a:solidFill>
              </a:rPr>
              <a:t>error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estimators</a:t>
            </a:r>
            <a:r>
              <a:rPr lang="fr-FR" sz="1050" dirty="0" smtClean="0">
                <a:solidFill>
                  <a:srgbClr val="FF0000"/>
                </a:solidFill>
              </a:rPr>
              <a:t> for </a:t>
            </a:r>
            <a:r>
              <a:rPr lang="fr-FR" sz="1050" dirty="0" err="1" smtClean="0">
                <a:solidFill>
                  <a:srgbClr val="FF0000"/>
                </a:solidFill>
              </a:rPr>
              <a:t>complex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problems</a:t>
            </a:r>
            <a:r>
              <a:rPr lang="fr-FR" sz="1050" dirty="0" smtClean="0">
                <a:solidFill>
                  <a:srgbClr val="FF0000"/>
                </a:solidFill>
              </a:rPr>
              <a:t> as </a:t>
            </a:r>
            <a:r>
              <a:rPr lang="fr-FR" sz="1050" dirty="0" err="1" smtClean="0">
                <a:solidFill>
                  <a:srgbClr val="FF0000"/>
                </a:solidFill>
              </a:rPr>
              <a:t>such</a:t>
            </a:r>
            <a:r>
              <a:rPr lang="fr-FR" sz="1050" dirty="0" smtClean="0">
                <a:solidFill>
                  <a:srgbClr val="FF0000"/>
                </a:solidFill>
              </a:rPr>
              <a:t>.</a:t>
            </a:r>
          </a:p>
          <a:p>
            <a:pPr marL="742950" lvl="1" indent="-285750">
              <a:buFont typeface="+mj-lt"/>
              <a:buAutoNum type="romanUcPeriod"/>
            </a:pPr>
            <a:endParaRPr lang="fr-FR" sz="1050" dirty="0" smtClean="0">
              <a:solidFill>
                <a:srgbClr val="FF0000"/>
              </a:solidFill>
            </a:endParaRPr>
          </a:p>
          <a:p>
            <a:pPr marL="1143000" lvl="2" indent="-228600">
              <a:buFont typeface="+mj-lt"/>
              <a:buAutoNum type="alphaLcParenR"/>
            </a:pPr>
            <a:r>
              <a:rPr lang="fr-FR" sz="1050" dirty="0" smtClean="0">
                <a:solidFill>
                  <a:srgbClr val="FF0000"/>
                </a:solidFill>
              </a:rPr>
              <a:t>To </a:t>
            </a:r>
            <a:r>
              <a:rPr lang="fr-FR" sz="1050" dirty="0" err="1" smtClean="0">
                <a:solidFill>
                  <a:srgbClr val="FF0000"/>
                </a:solidFill>
              </a:rPr>
              <a:t>give</a:t>
            </a:r>
            <a:r>
              <a:rPr lang="fr-FR" sz="1050" dirty="0" smtClean="0">
                <a:solidFill>
                  <a:srgbClr val="FF0000"/>
                </a:solidFill>
              </a:rPr>
              <a:t> up </a:t>
            </a:r>
            <a:r>
              <a:rPr lang="fr-FR" sz="1050" dirty="0" err="1" smtClean="0">
                <a:solidFill>
                  <a:srgbClr val="FF0000"/>
                </a:solidFill>
              </a:rPr>
              <a:t>such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rigorous</a:t>
            </a:r>
            <a:r>
              <a:rPr lang="fr-FR" sz="1050" dirty="0" smtClean="0">
                <a:solidFill>
                  <a:srgbClr val="FF0000"/>
                </a:solidFill>
              </a:rPr>
              <a:t> and </a:t>
            </a:r>
            <a:r>
              <a:rPr lang="fr-FR" sz="1050" dirty="0" err="1" smtClean="0">
                <a:solidFill>
                  <a:srgbClr val="FF0000"/>
                </a:solidFill>
              </a:rPr>
              <a:t>deterministic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error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estimators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very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problem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specific</a:t>
            </a:r>
            <a:endParaRPr lang="fr-FR" sz="1050" dirty="0" smtClean="0">
              <a:solidFill>
                <a:srgbClr val="FF0000"/>
              </a:solidFill>
            </a:endParaRPr>
          </a:p>
          <a:p>
            <a:pPr marL="1143000" lvl="2" indent="-228600">
              <a:buFont typeface="+mj-lt"/>
              <a:buAutoNum type="alphaLcParenR"/>
            </a:pPr>
            <a:r>
              <a:rPr lang="fr-FR" sz="1050" dirty="0" smtClean="0">
                <a:solidFill>
                  <a:srgbClr val="FF0000"/>
                </a:solidFill>
              </a:rPr>
              <a:t>More </a:t>
            </a:r>
            <a:r>
              <a:rPr lang="fr-FR" sz="1050" dirty="0" err="1" smtClean="0">
                <a:solidFill>
                  <a:srgbClr val="FF0000"/>
                </a:solidFill>
              </a:rPr>
              <a:t>robust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methods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needed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such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that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it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can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be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treated</a:t>
            </a:r>
            <a:r>
              <a:rPr lang="fr-FR" sz="1050" dirty="0" smtClean="0">
                <a:solidFill>
                  <a:srgbClr val="FF0000"/>
                </a:solidFill>
              </a:rPr>
              <a:t> as </a:t>
            </a:r>
            <a:r>
              <a:rPr lang="fr-FR" sz="1050" dirty="0" err="1" smtClean="0">
                <a:solidFill>
                  <a:srgbClr val="FF0000"/>
                </a:solidFill>
              </a:rPr>
              <a:t>ablck</a:t>
            </a:r>
            <a:r>
              <a:rPr lang="fr-FR" sz="1050" dirty="0" smtClean="0">
                <a:solidFill>
                  <a:srgbClr val="FF0000"/>
                </a:solidFill>
              </a:rPr>
              <a:t> box </a:t>
            </a:r>
            <a:r>
              <a:rPr lang="fr-FR" sz="1050" dirty="0" err="1" smtClean="0">
                <a:solidFill>
                  <a:srgbClr val="FF0000"/>
                </a:solidFill>
              </a:rPr>
              <a:t>irreespective</a:t>
            </a:r>
            <a:r>
              <a:rPr lang="fr-FR" sz="1050" dirty="0" smtClean="0">
                <a:solidFill>
                  <a:srgbClr val="FF0000"/>
                </a:solidFill>
              </a:rPr>
              <a:t> of </a:t>
            </a:r>
            <a:r>
              <a:rPr lang="fr-FR" sz="1050" dirty="0" err="1" smtClean="0">
                <a:solidFill>
                  <a:srgbClr val="FF0000"/>
                </a:solidFill>
              </a:rPr>
              <a:t>any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problem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definition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should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be</a:t>
            </a:r>
            <a:r>
              <a:rPr lang="fr-FR" sz="1050" dirty="0" smtClean="0">
                <a:solidFill>
                  <a:srgbClr val="FF0000"/>
                </a:solidFill>
              </a:rPr>
              <a:t> able to </a:t>
            </a:r>
            <a:r>
              <a:rPr lang="fr-FR" sz="1050" dirty="0" err="1" smtClean="0">
                <a:solidFill>
                  <a:srgbClr val="FF0000"/>
                </a:solidFill>
              </a:rPr>
              <a:t>smple</a:t>
            </a:r>
            <a:r>
              <a:rPr lang="fr-FR" sz="1050" dirty="0" smtClean="0">
                <a:solidFill>
                  <a:srgbClr val="FF0000"/>
                </a:solidFill>
              </a:rPr>
              <a:t> or train the model</a:t>
            </a:r>
          </a:p>
          <a:p>
            <a:pPr marL="1143000" lvl="2" indent="-228600">
              <a:buFont typeface="+mj-lt"/>
              <a:buAutoNum type="alphaLcParenR"/>
            </a:pPr>
            <a:r>
              <a:rPr lang="fr-FR" sz="1050" dirty="0" err="1" smtClean="0">
                <a:solidFill>
                  <a:srgbClr val="FF0000"/>
                </a:solidFill>
              </a:rPr>
              <a:t>Based</a:t>
            </a:r>
            <a:r>
              <a:rPr lang="fr-FR" sz="1050" dirty="0" smtClean="0">
                <a:solidFill>
                  <a:srgbClr val="FF0000"/>
                </a:solidFill>
              </a:rPr>
              <a:t> on </a:t>
            </a:r>
            <a:r>
              <a:rPr lang="fr-FR" sz="1050" dirty="0" err="1" smtClean="0">
                <a:solidFill>
                  <a:srgbClr val="FF0000"/>
                </a:solidFill>
              </a:rPr>
              <a:t>statistical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error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estimates</a:t>
            </a:r>
            <a:r>
              <a:rPr lang="fr-FR" sz="1050" dirty="0" smtClean="0">
                <a:solidFill>
                  <a:srgbClr val="FF0000"/>
                </a:solidFill>
              </a:rPr>
              <a:t>/</a:t>
            </a:r>
            <a:r>
              <a:rPr lang="fr-FR" sz="1050" dirty="0" err="1" smtClean="0">
                <a:solidFill>
                  <a:srgbClr val="FF0000"/>
                </a:solidFill>
              </a:rPr>
              <a:t>Statistical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sampling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315212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1043608" y="3511668"/>
            <a:ext cx="6840760" cy="771907"/>
            <a:chOff x="827584" y="2355726"/>
            <a:chExt cx="6840760" cy="771907"/>
          </a:xfrm>
        </p:grpSpPr>
        <p:sp>
          <p:nvSpPr>
            <p:cNvPr id="3" name="Rectangle 2"/>
            <p:cNvSpPr/>
            <p:nvPr/>
          </p:nvSpPr>
          <p:spPr>
            <a:xfrm>
              <a:off x="827584" y="2355726"/>
              <a:ext cx="1224136" cy="7703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smtClean="0"/>
                <a:t>Conception</a:t>
              </a:r>
              <a:endParaRPr lang="en-IN" sz="12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688216" y="2367161"/>
              <a:ext cx="1224136" cy="7604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 smtClean="0"/>
                <a:t>Numerical</a:t>
              </a:r>
              <a:r>
                <a:rPr lang="fr-FR" sz="1200" dirty="0" smtClean="0"/>
                <a:t> Simulation</a:t>
              </a:r>
              <a:endParaRPr lang="en-IN" sz="12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553998" y="2367161"/>
              <a:ext cx="1242138" cy="758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smtClean="0"/>
                <a:t>Optimisation/ </a:t>
              </a:r>
              <a:r>
                <a:rPr lang="fr-FR" sz="1200" dirty="0" err="1" smtClean="0"/>
                <a:t>Dimensionality</a:t>
              </a:r>
              <a:r>
                <a:rPr lang="fr-FR" sz="1200" dirty="0" smtClean="0"/>
                <a:t> </a:t>
              </a:r>
              <a:r>
                <a:rPr lang="fr-FR" sz="1200" dirty="0" err="1" smtClean="0"/>
                <a:t>reduction</a:t>
              </a:r>
              <a:r>
                <a:rPr lang="fr-FR" sz="1200" dirty="0" smtClean="0"/>
                <a:t> </a:t>
              </a:r>
              <a:endParaRPr lang="en-IN" sz="12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430260" y="2367161"/>
              <a:ext cx="1238084" cy="7589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smtClean="0"/>
                <a:t>Real time </a:t>
              </a:r>
              <a:r>
                <a:rPr lang="fr-FR" sz="1200" dirty="0" err="1" smtClean="0"/>
                <a:t>prediction</a:t>
              </a:r>
              <a:r>
                <a:rPr lang="fr-FR" sz="1200" dirty="0" smtClean="0"/>
                <a:t> of </a:t>
              </a:r>
              <a:r>
                <a:rPr lang="fr-FR" sz="1200" dirty="0" err="1" smtClean="0"/>
                <a:t>quantity</a:t>
              </a:r>
              <a:endParaRPr lang="en-IN" sz="1200" dirty="0"/>
            </a:p>
          </p:txBody>
        </p:sp>
        <p:sp>
          <p:nvSpPr>
            <p:cNvPr id="7" name="Flèche droite 6"/>
            <p:cNvSpPr/>
            <p:nvPr/>
          </p:nvSpPr>
          <p:spPr>
            <a:xfrm>
              <a:off x="2061652" y="2614804"/>
              <a:ext cx="612068" cy="24231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Flèche droite 7"/>
            <p:cNvSpPr/>
            <p:nvPr/>
          </p:nvSpPr>
          <p:spPr>
            <a:xfrm>
              <a:off x="3941930" y="2614804"/>
              <a:ext cx="612068" cy="24231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lèche droite 8"/>
            <p:cNvSpPr/>
            <p:nvPr/>
          </p:nvSpPr>
          <p:spPr>
            <a:xfrm>
              <a:off x="5813628" y="2609094"/>
              <a:ext cx="612068" cy="24231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64764"/>
            <a:ext cx="2666764" cy="1944216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 rot="10800000" flipV="1">
            <a:off x="2267744" y="555527"/>
            <a:ext cx="4896544" cy="6001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100" dirty="0"/>
              <a:t>D</a:t>
            </a:r>
            <a:r>
              <a:rPr lang="en-US" sz="1100" dirty="0" smtClean="0"/>
              <a:t>evelop </a:t>
            </a:r>
            <a:r>
              <a:rPr lang="en-US" sz="1100" dirty="0"/>
              <a:t>a framework for MOR of viscoelastic fluid flows </a:t>
            </a:r>
            <a:r>
              <a:rPr lang="en-US" sz="1100" dirty="0"/>
              <a:t>:</a:t>
            </a:r>
            <a:r>
              <a:rPr lang="en-US" sz="1100" dirty="0" smtClean="0"/>
              <a:t> To model particle suspensions </a:t>
            </a:r>
            <a:r>
              <a:rPr lang="en-US" sz="1100" dirty="0"/>
              <a:t>in </a:t>
            </a:r>
            <a:r>
              <a:rPr lang="en-US" sz="1100" dirty="0" smtClean="0"/>
              <a:t>Non-Newtonian </a:t>
            </a:r>
            <a:r>
              <a:rPr lang="en-US" sz="1100" dirty="0"/>
              <a:t>fluids using 3D direct simulations of flow around rigid particles. </a:t>
            </a:r>
            <a:endParaRPr lang="en-IN" sz="1100" dirty="0"/>
          </a:p>
        </p:txBody>
      </p:sp>
      <p:sp>
        <p:nvSpPr>
          <p:cNvPr id="12" name="ZoneTexte 11"/>
          <p:cNvSpPr txBox="1"/>
          <p:nvPr/>
        </p:nvSpPr>
        <p:spPr>
          <a:xfrm>
            <a:off x="609092" y="51470"/>
            <a:ext cx="266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Objective/</a:t>
            </a:r>
            <a:r>
              <a:rPr lang="fr-FR" dirty="0" err="1" smtClean="0"/>
              <a:t>Context</a:t>
            </a:r>
            <a:endParaRPr lang="en-IN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635646"/>
            <a:ext cx="1923142" cy="146666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446" y="1622394"/>
            <a:ext cx="2361727" cy="139465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228184" y="3102310"/>
            <a:ext cx="187792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err="1" smtClean="0">
                <a:solidFill>
                  <a:srgbClr val="FF0000"/>
                </a:solidFill>
              </a:rPr>
              <a:t>Shake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before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>
                <a:solidFill>
                  <a:srgbClr val="FF0000"/>
                </a:solidFill>
              </a:rPr>
              <a:t>use </a:t>
            </a:r>
            <a:r>
              <a:rPr lang="fr-FR" sz="1050" dirty="0" err="1">
                <a:solidFill>
                  <a:srgbClr val="FF0000"/>
                </a:solidFill>
              </a:rPr>
              <a:t>always</a:t>
            </a:r>
            <a:r>
              <a:rPr lang="fr-FR" sz="1050" dirty="0">
                <a:solidFill>
                  <a:srgbClr val="FF0000"/>
                </a:solidFill>
              </a:rPr>
              <a:t>!!</a:t>
            </a:r>
            <a:endParaRPr lang="en-IN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683568" y="123478"/>
            <a:ext cx="5256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>
                <a:solidFill>
                  <a:srgbClr val="FF0000"/>
                </a:solidFill>
              </a:rPr>
              <a:t>Why</a:t>
            </a:r>
            <a:r>
              <a:rPr lang="fr-FR" sz="1200" b="1" dirty="0" smtClean="0">
                <a:solidFill>
                  <a:srgbClr val="FF0000"/>
                </a:solidFill>
              </a:rPr>
              <a:t> MOR for </a:t>
            </a:r>
            <a:r>
              <a:rPr lang="fr-FR" sz="1200" b="1" dirty="0" err="1" smtClean="0">
                <a:solidFill>
                  <a:srgbClr val="FF0000"/>
                </a:solidFill>
              </a:rPr>
              <a:t>particle</a:t>
            </a:r>
            <a:r>
              <a:rPr lang="fr-FR" sz="1200" b="1" dirty="0" smtClean="0">
                <a:solidFill>
                  <a:srgbClr val="FF0000"/>
                </a:solidFill>
              </a:rPr>
              <a:t> suspension </a:t>
            </a:r>
            <a:r>
              <a:rPr lang="fr-FR" sz="1200" b="1" dirty="0" err="1" smtClean="0">
                <a:solidFill>
                  <a:srgbClr val="FF0000"/>
                </a:solidFill>
              </a:rPr>
              <a:t>problems</a:t>
            </a:r>
            <a:r>
              <a:rPr lang="fr-FR" sz="1200" b="1" dirty="0">
                <a:solidFill>
                  <a:srgbClr val="FF0000"/>
                </a:solidFill>
              </a:rPr>
              <a:t>?</a:t>
            </a:r>
            <a:endParaRPr lang="en-IN" sz="1200" b="1" dirty="0">
              <a:solidFill>
                <a:srgbClr val="FF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960756" y="1131590"/>
            <a:ext cx="21315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Translation: 3dofs per </a:t>
            </a:r>
            <a:r>
              <a:rPr lang="fr-FR" sz="1100" dirty="0" err="1" smtClean="0"/>
              <a:t>Node</a:t>
            </a:r>
            <a:endParaRPr lang="fr-FR" sz="1100" dirty="0" smtClean="0"/>
          </a:p>
          <a:p>
            <a:endParaRPr lang="fr-FR" sz="1100" dirty="0" smtClean="0"/>
          </a:p>
          <a:p>
            <a:r>
              <a:rPr lang="fr-FR" sz="1100" dirty="0" smtClean="0"/>
              <a:t>Rotation: 3dofs per </a:t>
            </a:r>
            <a:r>
              <a:rPr lang="fr-FR" sz="1100" dirty="0" err="1" smtClean="0"/>
              <a:t>Node</a:t>
            </a:r>
            <a:endParaRPr lang="fr-FR" sz="1100" dirty="0" smtClean="0"/>
          </a:p>
          <a:p>
            <a:endParaRPr lang="fr-FR" sz="1100" dirty="0"/>
          </a:p>
        </p:txBody>
      </p:sp>
      <p:sp>
        <p:nvSpPr>
          <p:cNvPr id="6" name="Flèche courbée vers la gauche 5"/>
          <p:cNvSpPr/>
          <p:nvPr/>
        </p:nvSpPr>
        <p:spPr>
          <a:xfrm>
            <a:off x="6802266" y="1231354"/>
            <a:ext cx="216024" cy="39416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7164288" y="1151265"/>
            <a:ext cx="140613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6 </a:t>
            </a:r>
            <a:r>
              <a:rPr lang="fr-FR" sz="1100" dirty="0" err="1" smtClean="0"/>
              <a:t>dimensional</a:t>
            </a:r>
            <a:r>
              <a:rPr lang="fr-FR" sz="1100" dirty="0" smtClean="0"/>
              <a:t> system!</a:t>
            </a:r>
            <a:endParaRPr lang="en-IN" sz="1100" dirty="0"/>
          </a:p>
        </p:txBody>
      </p:sp>
      <p:sp>
        <p:nvSpPr>
          <p:cNvPr id="8" name="ZoneTexte 7"/>
          <p:cNvSpPr txBox="1"/>
          <p:nvPr/>
        </p:nvSpPr>
        <p:spPr>
          <a:xfrm>
            <a:off x="683568" y="3618524"/>
            <a:ext cx="7853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400" dirty="0">
                <a:solidFill>
                  <a:srgbClr val="00B050"/>
                </a:solidFill>
              </a:rPr>
              <a:t>Goal is to reduce the computational burden of repetitive </a:t>
            </a:r>
            <a:r>
              <a:rPr lang="en-US" sz="1400" dirty="0" smtClean="0">
                <a:solidFill>
                  <a:srgbClr val="00B050"/>
                </a:solidFill>
              </a:rPr>
              <a:t>numerical simulations </a:t>
            </a:r>
            <a:r>
              <a:rPr lang="en-US" sz="1400" dirty="0">
                <a:solidFill>
                  <a:srgbClr val="00B050"/>
                </a:solidFill>
              </a:rPr>
              <a:t>without simplifying the underlying physics.</a:t>
            </a:r>
            <a:endParaRPr lang="en-IN" sz="1400" dirty="0">
              <a:solidFill>
                <a:srgbClr val="00B050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99" y="783600"/>
            <a:ext cx="3658569" cy="151593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27584" y="2571750"/>
            <a:ext cx="7200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/>
              <a:t>N^D, </a:t>
            </a:r>
            <a:r>
              <a:rPr lang="fr-FR" sz="1100" dirty="0" err="1"/>
              <a:t>Let’s</a:t>
            </a:r>
            <a:r>
              <a:rPr lang="fr-FR" sz="1100" dirty="0"/>
              <a:t> </a:t>
            </a:r>
            <a:r>
              <a:rPr lang="fr-FR" sz="1100" dirty="0" err="1"/>
              <a:t>say</a:t>
            </a:r>
            <a:r>
              <a:rPr lang="fr-FR" sz="1100" dirty="0"/>
              <a:t> 1000 </a:t>
            </a:r>
            <a:r>
              <a:rPr lang="fr-FR" sz="1100" dirty="0" err="1"/>
              <a:t>nodes</a:t>
            </a:r>
            <a:r>
              <a:rPr lang="fr-FR" sz="1100" dirty="0"/>
              <a:t> in </a:t>
            </a:r>
            <a:r>
              <a:rPr lang="fr-FR" sz="1100" dirty="0" err="1"/>
              <a:t>each</a:t>
            </a:r>
            <a:r>
              <a:rPr lang="fr-FR" sz="1100" dirty="0"/>
              <a:t> dimension, </a:t>
            </a:r>
            <a:r>
              <a:rPr lang="fr-FR" sz="1100" dirty="0" err="1"/>
              <a:t>Grid</a:t>
            </a:r>
            <a:r>
              <a:rPr lang="fr-FR" sz="1100" dirty="0"/>
              <a:t> </a:t>
            </a:r>
            <a:r>
              <a:rPr lang="fr-FR" sz="1100" dirty="0" err="1"/>
              <a:t>complexity</a:t>
            </a:r>
            <a:r>
              <a:rPr lang="fr-FR" sz="1100" dirty="0"/>
              <a:t>: O(1000^6)</a:t>
            </a:r>
          </a:p>
          <a:p>
            <a:r>
              <a:rPr lang="fr-FR" sz="1100" dirty="0" err="1"/>
              <a:t>Inetgration</a:t>
            </a:r>
            <a:r>
              <a:rPr lang="fr-FR" sz="1100" dirty="0"/>
              <a:t> of the </a:t>
            </a:r>
            <a:r>
              <a:rPr lang="fr-FR" sz="1100" dirty="0" err="1"/>
              <a:t>particle</a:t>
            </a:r>
            <a:r>
              <a:rPr lang="fr-FR" sz="1100" dirty="0"/>
              <a:t> </a:t>
            </a:r>
            <a:r>
              <a:rPr lang="fr-FR" sz="1100" dirty="0" err="1"/>
              <a:t>trajectory</a:t>
            </a:r>
            <a:r>
              <a:rPr lang="fr-FR" sz="1100" dirty="0"/>
              <a:t> </a:t>
            </a:r>
            <a:r>
              <a:rPr lang="fr-FR" sz="1100" dirty="0" err="1"/>
              <a:t>at</a:t>
            </a:r>
            <a:r>
              <a:rPr lang="fr-FR" sz="1100" dirty="0"/>
              <a:t> </a:t>
            </a:r>
            <a:r>
              <a:rPr lang="fr-FR" sz="1100" dirty="0" err="1"/>
              <a:t>each</a:t>
            </a:r>
            <a:r>
              <a:rPr lang="fr-FR" sz="1100" dirty="0"/>
              <a:t> </a:t>
            </a:r>
            <a:r>
              <a:rPr lang="fr-FR" sz="1100" dirty="0" err="1"/>
              <a:t>step</a:t>
            </a:r>
            <a:r>
              <a:rPr lang="fr-FR" sz="1100" dirty="0"/>
              <a:t> – </a:t>
            </a:r>
            <a:r>
              <a:rPr lang="fr-FR" sz="1100" dirty="0" err="1"/>
              <a:t>requiring</a:t>
            </a:r>
            <a:r>
              <a:rPr lang="fr-FR" sz="1100" dirty="0"/>
              <a:t> full simulation of the flow </a:t>
            </a:r>
            <a:r>
              <a:rPr lang="fr-FR" sz="1100" dirty="0" err="1"/>
              <a:t>around</a:t>
            </a:r>
            <a:r>
              <a:rPr lang="fr-FR" sz="1100" dirty="0"/>
              <a:t> the </a:t>
            </a:r>
            <a:r>
              <a:rPr lang="fr-FR" sz="1100" dirty="0" err="1"/>
              <a:t>particle</a:t>
            </a:r>
            <a:r>
              <a:rPr lang="fr-FR" sz="1100" dirty="0"/>
              <a:t>.</a:t>
            </a:r>
          </a:p>
          <a:p>
            <a:endParaRPr lang="fr-FR" sz="1100" dirty="0"/>
          </a:p>
          <a:p>
            <a:r>
              <a:rPr lang="fr-FR" sz="1100" dirty="0"/>
              <a:t>If </a:t>
            </a:r>
            <a:r>
              <a:rPr lang="fr-FR" sz="1100" dirty="0" err="1"/>
              <a:t>there</a:t>
            </a:r>
            <a:r>
              <a:rPr lang="fr-FR" sz="1100" dirty="0"/>
              <a:t> are </a:t>
            </a:r>
            <a:r>
              <a:rPr lang="fr-FR" sz="1100" dirty="0" err="1"/>
              <a:t>many</a:t>
            </a:r>
            <a:r>
              <a:rPr lang="fr-FR" sz="1100" dirty="0"/>
              <a:t> </a:t>
            </a:r>
            <a:r>
              <a:rPr lang="fr-FR" sz="1100" dirty="0" err="1"/>
              <a:t>particles-complexity</a:t>
            </a:r>
            <a:r>
              <a:rPr lang="fr-FR" sz="1100" dirty="0"/>
              <a:t> manifolds!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16580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 rot="10800000" flipV="1">
            <a:off x="395536" y="627534"/>
            <a:ext cx="8172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 smtClean="0">
                <a:solidFill>
                  <a:srgbClr val="00B050"/>
                </a:solidFill>
              </a:rPr>
              <a:t>Validate</a:t>
            </a:r>
            <a:r>
              <a:rPr lang="fr-FR" sz="1100" dirty="0" smtClean="0">
                <a:solidFill>
                  <a:srgbClr val="00B050"/>
                </a:solidFill>
              </a:rPr>
              <a:t> the </a:t>
            </a:r>
            <a:r>
              <a:rPr lang="fr-FR" sz="1100" dirty="0" err="1" smtClean="0">
                <a:solidFill>
                  <a:srgbClr val="00B050"/>
                </a:solidFill>
              </a:rPr>
              <a:t>framework</a:t>
            </a:r>
            <a:r>
              <a:rPr lang="fr-FR" sz="1100" dirty="0" smtClean="0">
                <a:solidFill>
                  <a:srgbClr val="00B050"/>
                </a:solidFill>
              </a:rPr>
              <a:t>:</a:t>
            </a:r>
          </a:p>
          <a:p>
            <a:endParaRPr lang="fr-FR" sz="1100" dirty="0"/>
          </a:p>
          <a:p>
            <a:r>
              <a:rPr lang="en-US" sz="1100" dirty="0" smtClean="0"/>
              <a:t>In </a:t>
            </a:r>
            <a:r>
              <a:rPr lang="en-US" sz="1100" dirty="0"/>
              <a:t>order to validate the framework we started with benchmark flows like the flow past a sphere and the contraction </a:t>
            </a:r>
            <a:r>
              <a:rPr lang="en-US" sz="1100" dirty="0" smtClean="0"/>
              <a:t>flow</a:t>
            </a:r>
          </a:p>
          <a:p>
            <a:endParaRPr lang="en-US" sz="1100" dirty="0"/>
          </a:p>
          <a:p>
            <a:r>
              <a:rPr lang="en-US" sz="1100" dirty="0" smtClean="0"/>
              <a:t>Develop </a:t>
            </a:r>
            <a:r>
              <a:rPr lang="en-US" sz="1100" dirty="0"/>
              <a:t>a hyper-reduction framework for non-</a:t>
            </a:r>
            <a:r>
              <a:rPr lang="en-US" sz="1100" dirty="0" err="1"/>
              <a:t>newtonian</a:t>
            </a:r>
            <a:r>
              <a:rPr lang="en-US" sz="1100" dirty="0"/>
              <a:t> flows since it's not present in literature </a:t>
            </a:r>
            <a:r>
              <a:rPr lang="en-US" sz="1100" dirty="0" smtClean="0"/>
              <a:t>currently</a:t>
            </a:r>
            <a:endParaRPr lang="en-US" sz="1100" dirty="0"/>
          </a:p>
          <a:p>
            <a:endParaRPr lang="en-IN" sz="1100" dirty="0"/>
          </a:p>
        </p:txBody>
      </p:sp>
      <p:sp>
        <p:nvSpPr>
          <p:cNvPr id="4" name="ZoneTexte 3"/>
          <p:cNvSpPr txBox="1"/>
          <p:nvPr/>
        </p:nvSpPr>
        <p:spPr>
          <a:xfrm>
            <a:off x="466800" y="5147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Plan -I</a:t>
            </a:r>
            <a:endParaRPr lang="en-IN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6" y="1972072"/>
            <a:ext cx="4049505" cy="201622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736" y="1995686"/>
            <a:ext cx="3816424" cy="199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0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16612" y="51470"/>
            <a:ext cx="8115828" cy="477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CHALLENGES</a:t>
            </a:r>
          </a:p>
          <a:p>
            <a:endParaRPr lang="en-US" sz="1050" b="1" dirty="0" smtClean="0"/>
          </a:p>
          <a:p>
            <a:r>
              <a:rPr lang="en-US" sz="1050" b="1" dirty="0" smtClean="0"/>
              <a:t>Governing Equation:</a:t>
            </a:r>
          </a:p>
          <a:p>
            <a:endParaRPr lang="en-US" sz="1050" b="1" dirty="0"/>
          </a:p>
          <a:p>
            <a:endParaRPr lang="en-US" sz="1050" dirty="0" smtClean="0"/>
          </a:p>
          <a:p>
            <a:endParaRPr lang="en-US" sz="1050" dirty="0" smtClean="0"/>
          </a:p>
          <a:p>
            <a:endParaRPr lang="en-US" sz="1050" dirty="0" smtClean="0"/>
          </a:p>
          <a:p>
            <a:endParaRPr lang="en-US" sz="1050" dirty="0" smtClean="0"/>
          </a:p>
          <a:p>
            <a:endParaRPr lang="en-US" sz="1050" dirty="0" smtClean="0"/>
          </a:p>
          <a:p>
            <a:endParaRPr lang="en-US" sz="1050" dirty="0" smtClean="0"/>
          </a:p>
          <a:p>
            <a:endParaRPr lang="en-US" sz="1050" dirty="0"/>
          </a:p>
          <a:p>
            <a:r>
              <a:rPr lang="en-US" sz="1050" dirty="0" smtClean="0"/>
              <a:t>Numerical </a:t>
            </a:r>
            <a:r>
              <a:rPr lang="en-US" sz="1050" dirty="0"/>
              <a:t>treatments like </a:t>
            </a:r>
            <a:r>
              <a:rPr lang="en-US" sz="1050" dirty="0" smtClean="0">
                <a:solidFill>
                  <a:srgbClr val="00B050"/>
                </a:solidFill>
              </a:rPr>
              <a:t>DEVSS-</a:t>
            </a:r>
            <a:r>
              <a:rPr lang="en-US" sz="1050" dirty="0" err="1" smtClean="0">
                <a:solidFill>
                  <a:srgbClr val="00B050"/>
                </a:solidFill>
              </a:rPr>
              <a:t>Galerkin</a:t>
            </a:r>
            <a:r>
              <a:rPr lang="en-US" sz="1050" dirty="0" smtClean="0">
                <a:solidFill>
                  <a:srgbClr val="00B050"/>
                </a:solidFill>
              </a:rPr>
              <a:t> </a:t>
            </a:r>
            <a:r>
              <a:rPr lang="en-US" sz="1050" dirty="0" smtClean="0"/>
              <a:t>and </a:t>
            </a:r>
            <a:r>
              <a:rPr lang="en-US" sz="1050" dirty="0" smtClean="0">
                <a:solidFill>
                  <a:srgbClr val="00B050"/>
                </a:solidFill>
              </a:rPr>
              <a:t>SUPG </a:t>
            </a:r>
            <a:r>
              <a:rPr lang="en-US" sz="1050" dirty="0" err="1" smtClean="0">
                <a:solidFill>
                  <a:srgbClr val="00B050"/>
                </a:solidFill>
              </a:rPr>
              <a:t>stabilisation</a:t>
            </a:r>
            <a:r>
              <a:rPr lang="en-US" sz="1050" dirty="0"/>
              <a:t> </a:t>
            </a:r>
            <a:r>
              <a:rPr lang="en-US" sz="1050" dirty="0" smtClean="0"/>
              <a:t>required </a:t>
            </a:r>
            <a:r>
              <a:rPr lang="en-US" sz="1050" dirty="0"/>
              <a:t>for stability of the numerical </a:t>
            </a:r>
            <a:r>
              <a:rPr lang="en-US" sz="1050" dirty="0" smtClean="0"/>
              <a:t>scheme. </a:t>
            </a:r>
          </a:p>
          <a:p>
            <a:endParaRPr lang="en-US" sz="1050" dirty="0"/>
          </a:p>
          <a:p>
            <a:r>
              <a:rPr lang="en-US" sz="1050" dirty="0" smtClean="0">
                <a:solidFill>
                  <a:srgbClr val="FF0000"/>
                </a:solidFill>
              </a:rPr>
              <a:t> DEVSS-G </a:t>
            </a:r>
            <a:r>
              <a:rPr lang="en-US" sz="1050" dirty="0">
                <a:solidFill>
                  <a:srgbClr val="FF0000"/>
                </a:solidFill>
              </a:rPr>
              <a:t>requires the treatment </a:t>
            </a:r>
            <a:r>
              <a:rPr lang="en-US" sz="1050" dirty="0" smtClean="0">
                <a:solidFill>
                  <a:srgbClr val="FF0000"/>
                </a:solidFill>
              </a:rPr>
              <a:t>for compatibility between </a:t>
            </a:r>
            <a:r>
              <a:rPr lang="en-US" sz="1050" dirty="0">
                <a:solidFill>
                  <a:srgbClr val="FF0000"/>
                </a:solidFill>
              </a:rPr>
              <a:t>velocity </a:t>
            </a:r>
            <a:r>
              <a:rPr lang="en-US" sz="1050" dirty="0" smtClean="0">
                <a:solidFill>
                  <a:srgbClr val="FF0000"/>
                </a:solidFill>
              </a:rPr>
              <a:t>gradient and stress </a:t>
            </a:r>
            <a:r>
              <a:rPr lang="en-US" sz="1050" dirty="0" err="1" smtClean="0">
                <a:solidFill>
                  <a:srgbClr val="FF0000"/>
                </a:solidFill>
              </a:rPr>
              <a:t>stensor</a:t>
            </a:r>
            <a:r>
              <a:rPr lang="en-US" sz="1050" dirty="0" smtClean="0">
                <a:solidFill>
                  <a:srgbClr val="FF0000"/>
                </a:solidFill>
              </a:rPr>
              <a:t>, so velocity grad acts as additional </a:t>
            </a:r>
            <a:r>
              <a:rPr lang="en-US" sz="1050" dirty="0">
                <a:solidFill>
                  <a:srgbClr val="FF0000"/>
                </a:solidFill>
              </a:rPr>
              <a:t>degrees of freedom in the problem so  total DOFS : 3 (</a:t>
            </a:r>
            <a:r>
              <a:rPr lang="en-US" sz="1050" dirty="0" err="1">
                <a:solidFill>
                  <a:srgbClr val="FF0000"/>
                </a:solidFill>
              </a:rPr>
              <a:t>vel</a:t>
            </a:r>
            <a:r>
              <a:rPr lang="en-US" sz="1050" dirty="0">
                <a:solidFill>
                  <a:srgbClr val="FF0000"/>
                </a:solidFill>
              </a:rPr>
              <a:t>) + 1 (pressure) + 6 (stress) + 9 (grad V) = 19 </a:t>
            </a:r>
            <a:r>
              <a:rPr lang="en-US" sz="1050" dirty="0" err="1">
                <a:solidFill>
                  <a:srgbClr val="FF0000"/>
                </a:solidFill>
              </a:rPr>
              <a:t>dofs</a:t>
            </a:r>
            <a:r>
              <a:rPr lang="en-US" sz="1050" dirty="0">
                <a:solidFill>
                  <a:srgbClr val="FF0000"/>
                </a:solidFill>
              </a:rPr>
              <a:t> per mesh node in 3D !!! or  10 in 2D! </a:t>
            </a:r>
            <a:endParaRPr lang="en-US" sz="1050" dirty="0" smtClean="0">
              <a:solidFill>
                <a:srgbClr val="FF0000"/>
              </a:solidFill>
            </a:endParaRPr>
          </a:p>
          <a:p>
            <a:endParaRPr lang="en-US" sz="1050" dirty="0"/>
          </a:p>
          <a:p>
            <a:r>
              <a:rPr lang="en-US" sz="1050" dirty="0" smtClean="0"/>
              <a:t>This </a:t>
            </a:r>
            <a:r>
              <a:rPr lang="en-US" sz="1050" dirty="0"/>
              <a:t>makes the problem particularly challenging to solve</a:t>
            </a:r>
            <a:r>
              <a:rPr lang="en-US" sz="1050" dirty="0" smtClean="0"/>
              <a:t>.</a:t>
            </a:r>
          </a:p>
          <a:p>
            <a:endParaRPr lang="en-US" sz="1050" dirty="0" smtClean="0">
              <a:solidFill>
                <a:srgbClr val="002060"/>
              </a:solidFill>
            </a:endParaRPr>
          </a:p>
          <a:p>
            <a:r>
              <a:rPr lang="en-US" sz="1050" dirty="0" smtClean="0">
                <a:solidFill>
                  <a:srgbClr val="002060"/>
                </a:solidFill>
              </a:rPr>
              <a:t>Address </a:t>
            </a:r>
            <a:r>
              <a:rPr lang="en-US" sz="1050" dirty="0">
                <a:solidFill>
                  <a:srgbClr val="002060"/>
                </a:solidFill>
              </a:rPr>
              <a:t>whether similar challenges are posed in the reduced order model?</a:t>
            </a:r>
            <a:endParaRPr lang="en-IN" sz="1050" dirty="0"/>
          </a:p>
          <a:p>
            <a:endParaRPr lang="en-US" sz="1050" dirty="0" smtClean="0"/>
          </a:p>
          <a:p>
            <a:endParaRPr lang="en-US" sz="1050" dirty="0"/>
          </a:p>
          <a:p>
            <a:r>
              <a:rPr lang="en-US" sz="1050" b="1" dirty="0" smtClean="0"/>
              <a:t>STRATEGY </a:t>
            </a:r>
          </a:p>
          <a:p>
            <a:endParaRPr lang="en-US" sz="1050" b="1" dirty="0"/>
          </a:p>
          <a:p>
            <a:pPr marL="171450" indent="-171450">
              <a:buFont typeface="Arial" pitchFamily="34" charset="0"/>
              <a:buChar char="•"/>
            </a:pPr>
            <a:r>
              <a:rPr lang="en-US" sz="1050" dirty="0" smtClean="0"/>
              <a:t>Build </a:t>
            </a:r>
            <a:r>
              <a:rPr lang="en-US" sz="1050" dirty="0"/>
              <a:t>a ROM model such that it is void of the numerical instabilities without requirement of additional treatments like in FOM and retains the same accuracy as the full order model in a very less computational time </a:t>
            </a:r>
            <a:endParaRPr lang="en-US" sz="1050" dirty="0" smtClean="0"/>
          </a:p>
          <a:p>
            <a:pPr marL="171450" indent="-171450">
              <a:buFont typeface="Arial" pitchFamily="34" charset="0"/>
              <a:buChar char="•"/>
            </a:pPr>
            <a:endParaRPr lang="en-US" sz="1050" dirty="0"/>
          </a:p>
          <a:p>
            <a:pPr marL="171450" indent="-171450">
              <a:buFont typeface="Arial" pitchFamily="34" charset="0"/>
              <a:buChar char="•"/>
            </a:pPr>
            <a:r>
              <a:rPr lang="en-US" sz="1050" dirty="0" smtClean="0"/>
              <a:t>Treat </a:t>
            </a:r>
            <a:r>
              <a:rPr lang="en-US" sz="1050" dirty="0"/>
              <a:t>the nonlinearity and solve in a reduced computational </a:t>
            </a:r>
            <a:r>
              <a:rPr lang="en-US" sz="1050" dirty="0" smtClean="0"/>
              <a:t>time</a:t>
            </a:r>
          </a:p>
          <a:p>
            <a:pPr marL="171450" indent="-171450">
              <a:buFont typeface="Arial" pitchFamily="34" charset="0"/>
              <a:buChar char="•"/>
            </a:pPr>
            <a:endParaRPr lang="en-IN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3131840" y="588814"/>
                <a:ext cx="7550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b="0" i="0" smtClean="0">
                          <a:latin typeface="Cambria Math"/>
                        </a:rPr>
                        <m:t>∇</m:t>
                      </m:r>
                      <m:r>
                        <a:rPr lang="fr-FR" sz="1200" b="0" i="1" smtClean="0">
                          <a:latin typeface="Cambria Math"/>
                        </a:rPr>
                        <m:t>. </m:t>
                      </m:r>
                      <m:acc>
                        <m:accPr>
                          <m:chr m:val="⃗"/>
                          <m:ctrlPr>
                            <a:rPr lang="fr-FR" sz="12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sz="1200" b="0" i="1" smtClean="0">
                              <a:latin typeface="Cambria Math"/>
                            </a:rPr>
                            <m:t>𝑢</m:t>
                          </m:r>
                        </m:e>
                      </m:acc>
                      <m:r>
                        <a:rPr lang="fr-FR" sz="12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fr-FR" sz="1200" b="0" dirty="0" smtClean="0"/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588814"/>
                <a:ext cx="755014" cy="27699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2444753" y="980318"/>
                <a:ext cx="15492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b="0" i="0" smtClean="0">
                          <a:latin typeface="Cambria Math"/>
                        </a:rPr>
                        <m:t>∇</m:t>
                      </m:r>
                      <m:r>
                        <a:rPr lang="fr-FR" sz="1200" b="0" i="1" smtClean="0">
                          <a:latin typeface="Cambria Math"/>
                        </a:rPr>
                        <m:t>. </m:t>
                      </m:r>
                      <m:d>
                        <m:dPr>
                          <m:ctrlPr>
                            <a:rPr lang="fr-FR" sz="1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200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fr-FR" sz="1200" b="0" i="1" smtClean="0">
                              <a:latin typeface="Cambria Math"/>
                            </a:rPr>
                            <m:t>−2</m:t>
                          </m:r>
                          <m:sSub>
                            <m:sSubPr>
                              <m:ctrlPr>
                                <a:rPr lang="fr-FR" sz="1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1200" b="0" i="1" smtClean="0">
                                  <a:latin typeface="Cambria Math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fr-FR" sz="1200" b="0" i="1" smtClean="0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  <m:r>
                            <a:rPr lang="fr-FR" sz="1200" b="1" i="1" smtClean="0">
                              <a:latin typeface="Cambria Math"/>
                            </a:rPr>
                            <m:t>𝑫</m:t>
                          </m:r>
                        </m:e>
                      </m:d>
                      <m:r>
                        <a:rPr lang="fr-FR" sz="1200" b="0" i="1" smtClean="0">
                          <a:latin typeface="Cambria Math"/>
                        </a:rPr>
                        <m:t>=</m:t>
                      </m:r>
                      <m:r>
                        <a:rPr lang="fr-FR" sz="1200" b="0" i="0" smtClean="0">
                          <a:latin typeface="Cambria Math"/>
                        </a:rPr>
                        <m:t>∇</m:t>
                      </m:r>
                      <m:r>
                        <a:rPr lang="fr-FR" sz="1200" b="0" i="1" smtClean="0">
                          <a:latin typeface="Cambria Math"/>
                        </a:rPr>
                        <m:t>. </m:t>
                      </m:r>
                      <m:r>
                        <a:rPr lang="fr-FR" sz="1200" b="1" i="1" smtClean="0">
                          <a:latin typeface="Cambria Math"/>
                        </a:rPr>
                        <m:t>𝝉</m:t>
                      </m:r>
                    </m:oMath>
                  </m:oMathPara>
                </a14:m>
                <a:endParaRPr lang="fr-FR" sz="1200" b="1" dirty="0" smtClean="0"/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753" y="980318"/>
                <a:ext cx="1549270" cy="27699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ccolade fermante 6"/>
          <p:cNvSpPr/>
          <p:nvPr/>
        </p:nvSpPr>
        <p:spPr>
          <a:xfrm>
            <a:off x="4011927" y="597456"/>
            <a:ext cx="144016" cy="6573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4330608" y="728501"/>
            <a:ext cx="1368152" cy="3867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Elliptic</a:t>
            </a:r>
            <a:r>
              <a:rPr lang="fr-FR" sz="1100" dirty="0" smtClean="0"/>
              <a:t> </a:t>
            </a:r>
            <a:r>
              <a:rPr lang="fr-FR" sz="1100" dirty="0" err="1" smtClean="0"/>
              <a:t>Saddle</a:t>
            </a:r>
            <a:r>
              <a:rPr lang="fr-FR" sz="1100" dirty="0" smtClean="0"/>
              <a:t> point </a:t>
            </a:r>
            <a:r>
              <a:rPr lang="fr-FR" sz="1100" dirty="0" err="1" smtClean="0"/>
              <a:t>problem</a:t>
            </a:r>
            <a:r>
              <a:rPr lang="fr-FR" sz="1100" dirty="0" smtClean="0"/>
              <a:t> </a:t>
            </a:r>
            <a:endParaRPr lang="en-IN" sz="1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2603636" y="1419760"/>
                <a:ext cx="1245021" cy="2912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b="0" i="1" smtClean="0">
                          <a:latin typeface="Cambria Math"/>
                        </a:rPr>
                        <m:t>𝜆</m:t>
                      </m:r>
                      <m:r>
                        <a:rPr lang="fr-FR" sz="1200" b="1" i="1" smtClean="0">
                          <a:latin typeface="Cambria Math"/>
                        </a:rPr>
                        <m:t> </m:t>
                      </m:r>
                      <m:r>
                        <a:rPr lang="fr-FR" sz="1200" b="1" i="1" smtClean="0">
                          <a:latin typeface="Cambria Math"/>
                        </a:rPr>
                        <m:t>𝝉</m:t>
                      </m:r>
                      <m:r>
                        <a:rPr lang="fr-FR" sz="1200" b="1" i="1" smtClean="0">
                          <a:latin typeface="Cambria Math"/>
                        </a:rPr>
                        <m:t>+</m:t>
                      </m:r>
                      <m:r>
                        <a:rPr lang="fr-FR" sz="1200" b="1" i="1" smtClean="0">
                          <a:latin typeface="Cambria Math"/>
                        </a:rPr>
                        <m:t>𝝉</m:t>
                      </m:r>
                      <m:r>
                        <a:rPr lang="fr-FR" sz="1200" b="1" i="1" smtClean="0">
                          <a:latin typeface="Cambria Math"/>
                        </a:rPr>
                        <m:t>=</m:t>
                      </m:r>
                      <m:r>
                        <a:rPr lang="fr-FR" sz="1200" b="0" i="1" smtClean="0">
                          <a:latin typeface="Cambria Math"/>
                        </a:rPr>
                        <m:t>2</m:t>
                      </m:r>
                      <m:sSub>
                        <m:sSubPr>
                          <m:ctrlPr>
                            <a:rPr lang="fr-FR" sz="1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latin typeface="Cambria Math"/>
                            </a:rPr>
                            <m:t>𝜂</m:t>
                          </m:r>
                        </m:e>
                        <m:sub>
                          <m:r>
                            <a:rPr lang="fr-FR" sz="1200" b="0" i="1" smtClean="0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fr-FR" sz="1200" b="1" i="1" smtClean="0">
                          <a:latin typeface="Cambria Math"/>
                        </a:rPr>
                        <m:t>𝑫</m:t>
                      </m:r>
                    </m:oMath>
                  </m:oMathPara>
                </a14:m>
                <a:endParaRPr lang="fr-FR" sz="1200" b="1" dirty="0" smtClean="0"/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636" y="1419760"/>
                <a:ext cx="1245021" cy="29129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eur droit avec flèche 10"/>
          <p:cNvCxnSpPr/>
          <p:nvPr/>
        </p:nvCxnSpPr>
        <p:spPr>
          <a:xfrm>
            <a:off x="4039294" y="1565409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644008" y="1431726"/>
            <a:ext cx="1584176" cy="322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Hyperbolic</a:t>
            </a:r>
            <a:r>
              <a:rPr lang="fr-FR" sz="1100" dirty="0" smtClean="0"/>
              <a:t> in nature </a:t>
            </a:r>
            <a:endParaRPr lang="en-IN" sz="1100" dirty="0"/>
          </a:p>
        </p:txBody>
      </p:sp>
      <p:sp>
        <p:nvSpPr>
          <p:cNvPr id="14" name="Organigramme : Stockage à accès séquentiel 13"/>
          <p:cNvSpPr/>
          <p:nvPr/>
        </p:nvSpPr>
        <p:spPr>
          <a:xfrm>
            <a:off x="5698760" y="2787774"/>
            <a:ext cx="1298652" cy="1001246"/>
          </a:xfrm>
          <a:prstGeom prst="flowChartMagneticTap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b="1" dirty="0">
                <a:solidFill>
                  <a:srgbClr val="002060"/>
                </a:solidFill>
              </a:rPr>
              <a:t>Can </a:t>
            </a:r>
            <a:r>
              <a:rPr lang="en-US" sz="900" b="1" dirty="0" smtClean="0">
                <a:solidFill>
                  <a:srgbClr val="002060"/>
                </a:solidFill>
              </a:rPr>
              <a:t>we intrinsically </a:t>
            </a:r>
            <a:r>
              <a:rPr lang="en-US" sz="900" b="1" dirty="0">
                <a:solidFill>
                  <a:srgbClr val="002060"/>
                </a:solidFill>
              </a:rPr>
              <a:t>remove those challenges?.</a:t>
            </a:r>
            <a:endParaRPr lang="en-US" sz="900" b="1" dirty="0">
              <a:solidFill>
                <a:srgbClr val="002060"/>
              </a:solidFill>
            </a:endParaRPr>
          </a:p>
        </p:txBody>
      </p:sp>
      <p:sp>
        <p:nvSpPr>
          <p:cNvPr id="15" name="Accolade fermante 14"/>
          <p:cNvSpPr/>
          <p:nvPr/>
        </p:nvSpPr>
        <p:spPr>
          <a:xfrm>
            <a:off x="6283012" y="457639"/>
            <a:ext cx="720080" cy="13304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à coins arrondis 15"/>
          <p:cNvSpPr/>
          <p:nvPr/>
        </p:nvSpPr>
        <p:spPr>
          <a:xfrm>
            <a:off x="7003092" y="921877"/>
            <a:ext cx="1404664" cy="5334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Highly</a:t>
            </a:r>
            <a:r>
              <a:rPr lang="fr-FR" sz="1100" dirty="0" smtClean="0"/>
              <a:t> </a:t>
            </a:r>
            <a:r>
              <a:rPr lang="fr-FR" sz="1100" dirty="0" err="1" smtClean="0"/>
              <a:t>nonlinear</a:t>
            </a:r>
            <a:r>
              <a:rPr lang="fr-FR" sz="1100" dirty="0" smtClean="0"/>
              <a:t> </a:t>
            </a:r>
            <a:r>
              <a:rPr lang="fr-FR" sz="1100" dirty="0" err="1" smtClean="0"/>
              <a:t>problem</a:t>
            </a:r>
            <a:r>
              <a:rPr lang="fr-FR" sz="1100" dirty="0" smtClean="0"/>
              <a:t> 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71782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39552" y="5147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Plan II</a:t>
            </a:r>
            <a:endParaRPr lang="en-IN" dirty="0"/>
          </a:p>
        </p:txBody>
      </p:sp>
      <p:sp>
        <p:nvSpPr>
          <p:cNvPr id="3" name="ZoneTexte 2"/>
          <p:cNvSpPr txBox="1"/>
          <p:nvPr/>
        </p:nvSpPr>
        <p:spPr>
          <a:xfrm>
            <a:off x="411560" y="671749"/>
            <a:ext cx="8064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Develop suitable </a:t>
            </a:r>
            <a:r>
              <a:rPr lang="en-US" sz="1200" dirty="0" err="1">
                <a:solidFill>
                  <a:srgbClr val="002060"/>
                </a:solidFill>
              </a:rPr>
              <a:t>parametrization</a:t>
            </a:r>
            <a:r>
              <a:rPr lang="en-US" sz="1200" dirty="0">
                <a:solidFill>
                  <a:srgbClr val="002060"/>
                </a:solidFill>
              </a:rPr>
              <a:t> and training strategy to have a ROM model for a particle in a viscoelastic medium</a:t>
            </a:r>
            <a:endParaRPr lang="en-IN" sz="1200" dirty="0">
              <a:solidFill>
                <a:srgbClr val="002060"/>
              </a:solidFill>
            </a:endParaRPr>
          </a:p>
        </p:txBody>
      </p:sp>
      <p:sp>
        <p:nvSpPr>
          <p:cNvPr id="4" name="Pensées 3"/>
          <p:cNvSpPr/>
          <p:nvPr/>
        </p:nvSpPr>
        <p:spPr>
          <a:xfrm>
            <a:off x="251520" y="1059581"/>
            <a:ext cx="3196540" cy="2016224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Are </a:t>
            </a:r>
            <a:r>
              <a:rPr lang="fr-FR" sz="1200" dirty="0" err="1" smtClean="0"/>
              <a:t>we</a:t>
            </a:r>
            <a:r>
              <a:rPr lang="fr-FR" sz="1200" dirty="0" smtClean="0"/>
              <a:t> </a:t>
            </a:r>
            <a:r>
              <a:rPr lang="fr-FR" sz="1200" dirty="0" err="1" smtClean="0"/>
              <a:t>really</a:t>
            </a:r>
            <a:r>
              <a:rPr lang="fr-FR" sz="1200" dirty="0" smtClean="0"/>
              <a:t> </a:t>
            </a:r>
            <a:r>
              <a:rPr lang="fr-FR" sz="1200" dirty="0" err="1" smtClean="0"/>
              <a:t>trying</a:t>
            </a:r>
            <a:r>
              <a:rPr lang="fr-FR" sz="1200" dirty="0" smtClean="0"/>
              <a:t> to </a:t>
            </a:r>
            <a:r>
              <a:rPr lang="fr-FR" sz="1200" dirty="0" err="1" smtClean="0"/>
              <a:t>solve</a:t>
            </a:r>
            <a:r>
              <a:rPr lang="fr-FR" sz="1200" dirty="0" smtClean="0"/>
              <a:t> the FOM and ROM </a:t>
            </a:r>
            <a:r>
              <a:rPr lang="fr-FR" sz="1200" dirty="0" err="1" smtClean="0"/>
              <a:t>problem</a:t>
            </a:r>
            <a:r>
              <a:rPr lang="fr-FR" sz="1200" dirty="0" smtClean="0"/>
              <a:t> for the </a:t>
            </a:r>
            <a:r>
              <a:rPr lang="fr-FR" sz="1200" dirty="0" err="1" smtClean="0"/>
              <a:t>same</a:t>
            </a:r>
            <a:r>
              <a:rPr lang="fr-FR" sz="1200" dirty="0" smtClean="0"/>
              <a:t> </a:t>
            </a:r>
            <a:r>
              <a:rPr lang="fr-FR" sz="1200" dirty="0" err="1" smtClean="0"/>
              <a:t>parameteric</a:t>
            </a:r>
            <a:r>
              <a:rPr lang="fr-FR" sz="1200" dirty="0" smtClean="0"/>
              <a:t> input? </a:t>
            </a:r>
            <a:r>
              <a:rPr lang="fr-FR" sz="1200" dirty="0" err="1" smtClean="0"/>
              <a:t>Then</a:t>
            </a:r>
            <a:r>
              <a:rPr lang="fr-FR" sz="1200" dirty="0" smtClean="0"/>
              <a:t> </a:t>
            </a:r>
            <a:r>
              <a:rPr lang="fr-FR" sz="1200" dirty="0" err="1" smtClean="0"/>
              <a:t>what</a:t>
            </a:r>
            <a:r>
              <a:rPr lang="fr-FR" sz="1200" dirty="0" smtClean="0"/>
              <a:t> </a:t>
            </a:r>
            <a:r>
              <a:rPr lang="fr-FR" sz="1200" dirty="0" err="1" smtClean="0"/>
              <a:t>is</a:t>
            </a:r>
            <a:r>
              <a:rPr lang="fr-FR" sz="1200" dirty="0" smtClean="0"/>
              <a:t> the </a:t>
            </a:r>
            <a:r>
              <a:rPr lang="fr-FR" sz="1200" dirty="0" err="1" smtClean="0"/>
              <a:t>whole</a:t>
            </a:r>
            <a:r>
              <a:rPr lang="fr-FR" sz="1200" dirty="0" smtClean="0"/>
              <a:t> point of </a:t>
            </a:r>
            <a:r>
              <a:rPr lang="fr-FR" sz="1200" dirty="0" err="1" smtClean="0"/>
              <a:t>reducing</a:t>
            </a:r>
            <a:r>
              <a:rPr lang="fr-FR" sz="1200" dirty="0" smtClean="0"/>
              <a:t> the large PDE system!!</a:t>
            </a:r>
            <a:endParaRPr lang="en-IN" sz="1200" dirty="0"/>
          </a:p>
        </p:txBody>
      </p:sp>
      <p:sp>
        <p:nvSpPr>
          <p:cNvPr id="5" name="ZoneTexte 4"/>
          <p:cNvSpPr txBox="1"/>
          <p:nvPr/>
        </p:nvSpPr>
        <p:spPr>
          <a:xfrm>
            <a:off x="3478118" y="1059581"/>
            <a:ext cx="5400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A </a:t>
            </a:r>
            <a:r>
              <a:rPr lang="fr-FR" sz="1200" dirty="0" err="1" smtClean="0"/>
              <a:t>suitable</a:t>
            </a:r>
            <a:r>
              <a:rPr lang="fr-FR" sz="1200" dirty="0" smtClean="0"/>
              <a:t> training </a:t>
            </a:r>
            <a:r>
              <a:rPr lang="fr-FR" sz="1200" dirty="0" err="1" smtClean="0"/>
              <a:t>stategy</a:t>
            </a:r>
            <a:r>
              <a:rPr lang="fr-FR" sz="1200" dirty="0" smtClean="0"/>
              <a:t> </a:t>
            </a:r>
            <a:r>
              <a:rPr lang="fr-FR" sz="1200" dirty="0" err="1" smtClean="0"/>
              <a:t>is</a:t>
            </a:r>
            <a:r>
              <a:rPr lang="fr-FR" sz="1200" dirty="0" smtClean="0"/>
              <a:t> </a:t>
            </a:r>
            <a:r>
              <a:rPr lang="fr-FR" sz="1200" dirty="0" err="1" smtClean="0"/>
              <a:t>needed</a:t>
            </a:r>
            <a:r>
              <a:rPr lang="fr-FR" sz="1200" dirty="0" smtClean="0"/>
              <a:t> </a:t>
            </a:r>
            <a:r>
              <a:rPr lang="en-US" sz="1200" b="1" dirty="0" smtClean="0"/>
              <a:t>to </a:t>
            </a:r>
            <a:r>
              <a:rPr lang="en-US" sz="1200" b="1" dirty="0"/>
              <a:t>build  a ROM </a:t>
            </a:r>
            <a:r>
              <a:rPr lang="en-US" sz="1200" b="1" dirty="0" smtClean="0"/>
              <a:t>model. </a:t>
            </a:r>
          </a:p>
          <a:p>
            <a:endParaRPr lang="en-US" sz="1200" b="1" dirty="0"/>
          </a:p>
          <a:p>
            <a:r>
              <a:rPr lang="en-US" sz="1200" b="1" dirty="0" smtClean="0"/>
              <a:t>Training the FOM  from a parametric set for simulation of particle trajectory in non </a:t>
            </a:r>
            <a:r>
              <a:rPr lang="en-US" sz="1200" b="1" dirty="0" err="1" smtClean="0"/>
              <a:t>newtonian</a:t>
            </a:r>
            <a:r>
              <a:rPr lang="en-US" sz="1200" b="1" dirty="0" smtClean="0"/>
              <a:t> fluids  will simplify to a greater extent!</a:t>
            </a:r>
          </a:p>
          <a:p>
            <a:endParaRPr lang="fr-FR" sz="1200" dirty="0"/>
          </a:p>
          <a:p>
            <a:r>
              <a:rPr lang="fr-FR" sz="1200" dirty="0" err="1" smtClean="0"/>
              <a:t>Literatures</a:t>
            </a:r>
            <a:r>
              <a:rPr lang="fr-FR" sz="1200" dirty="0" smtClean="0"/>
              <a:t> </a:t>
            </a:r>
            <a:r>
              <a:rPr lang="fr-FR" sz="1200" dirty="0" err="1" smtClean="0"/>
              <a:t>present</a:t>
            </a:r>
            <a:r>
              <a:rPr lang="fr-FR" sz="1200" dirty="0" smtClean="0"/>
              <a:t> for </a:t>
            </a:r>
            <a:r>
              <a:rPr lang="fr-FR" sz="1200" dirty="0" err="1" smtClean="0"/>
              <a:t>error</a:t>
            </a:r>
            <a:r>
              <a:rPr lang="fr-FR" sz="1200" dirty="0" smtClean="0"/>
              <a:t> </a:t>
            </a:r>
            <a:r>
              <a:rPr lang="fr-FR" sz="1200" dirty="0" err="1" smtClean="0"/>
              <a:t>estimators</a:t>
            </a:r>
            <a:r>
              <a:rPr lang="fr-FR" sz="1200" dirty="0" smtClean="0"/>
              <a:t> </a:t>
            </a:r>
            <a:r>
              <a:rPr lang="fr-FR" sz="1200" dirty="0" err="1" smtClean="0"/>
              <a:t>already</a:t>
            </a:r>
            <a:endParaRPr lang="fr-FR" sz="1200" dirty="0" smtClean="0"/>
          </a:p>
          <a:p>
            <a:r>
              <a:rPr lang="fr-FR" sz="1200" dirty="0" smtClean="0">
                <a:solidFill>
                  <a:srgbClr val="FF0000"/>
                </a:solidFill>
              </a:rPr>
              <a:t>But </a:t>
            </a:r>
            <a:r>
              <a:rPr lang="fr-FR" sz="1200" dirty="0" err="1" smtClean="0">
                <a:solidFill>
                  <a:srgbClr val="FF0000"/>
                </a:solidFill>
              </a:rPr>
              <a:t>they</a:t>
            </a:r>
            <a:r>
              <a:rPr lang="fr-FR" sz="1200" dirty="0" smtClean="0">
                <a:solidFill>
                  <a:srgbClr val="FF0000"/>
                </a:solidFill>
              </a:rPr>
              <a:t> are </a:t>
            </a:r>
            <a:r>
              <a:rPr lang="fr-FR" sz="1200" dirty="0" err="1" smtClean="0">
                <a:solidFill>
                  <a:srgbClr val="FF0000"/>
                </a:solidFill>
              </a:rPr>
              <a:t>very</a:t>
            </a:r>
            <a:r>
              <a:rPr lang="fr-FR" sz="1200" dirty="0" smtClean="0">
                <a:solidFill>
                  <a:srgbClr val="FF0000"/>
                </a:solidFill>
              </a:rPr>
              <a:t> </a:t>
            </a:r>
            <a:r>
              <a:rPr lang="fr-FR" sz="1200" dirty="0" err="1" smtClean="0">
                <a:solidFill>
                  <a:srgbClr val="FF0000"/>
                </a:solidFill>
              </a:rPr>
              <a:t>problem</a:t>
            </a:r>
            <a:r>
              <a:rPr lang="fr-FR" sz="1200" dirty="0" smtClean="0">
                <a:solidFill>
                  <a:srgbClr val="FF0000"/>
                </a:solidFill>
              </a:rPr>
              <a:t> </a:t>
            </a:r>
            <a:r>
              <a:rPr lang="fr-FR" sz="1200" dirty="0" err="1" smtClean="0">
                <a:solidFill>
                  <a:srgbClr val="FF0000"/>
                </a:solidFill>
              </a:rPr>
              <a:t>specific</a:t>
            </a:r>
            <a:r>
              <a:rPr lang="fr-FR" sz="1200" dirty="0" smtClean="0">
                <a:solidFill>
                  <a:srgbClr val="FF0000"/>
                </a:solidFill>
              </a:rPr>
              <a:t> </a:t>
            </a:r>
            <a:r>
              <a:rPr lang="fr-FR" sz="1200" dirty="0" smtClean="0"/>
              <a:t>and </a:t>
            </a:r>
            <a:r>
              <a:rPr lang="fr-FR" sz="1200" dirty="0" err="1" smtClean="0"/>
              <a:t>also</a:t>
            </a:r>
            <a:r>
              <a:rPr lang="fr-FR" sz="1200" dirty="0" smtClean="0"/>
              <a:t> no </a:t>
            </a:r>
            <a:r>
              <a:rPr lang="fr-FR" sz="1200" dirty="0" err="1" smtClean="0"/>
              <a:t>error</a:t>
            </a:r>
            <a:r>
              <a:rPr lang="fr-FR" sz="1200" dirty="0" smtClean="0"/>
              <a:t> </a:t>
            </a:r>
            <a:r>
              <a:rPr lang="fr-FR" sz="1200" dirty="0" err="1" smtClean="0"/>
              <a:t>estimators</a:t>
            </a:r>
            <a:r>
              <a:rPr lang="fr-FR" sz="1200" dirty="0" smtClean="0"/>
              <a:t> </a:t>
            </a:r>
            <a:r>
              <a:rPr lang="fr-FR" sz="1200" dirty="0" err="1" smtClean="0"/>
              <a:t>developed</a:t>
            </a:r>
            <a:r>
              <a:rPr lang="fr-FR" sz="1200" dirty="0" smtClean="0"/>
              <a:t> </a:t>
            </a:r>
            <a:r>
              <a:rPr lang="fr-FR" sz="1200" dirty="0" err="1" smtClean="0"/>
              <a:t>currently</a:t>
            </a:r>
            <a:r>
              <a:rPr lang="fr-FR" sz="1200" dirty="0" smtClean="0"/>
              <a:t> to </a:t>
            </a:r>
            <a:r>
              <a:rPr lang="fr-FR" sz="1200" dirty="0" err="1" smtClean="0"/>
              <a:t>tackle</a:t>
            </a:r>
            <a:r>
              <a:rPr lang="fr-FR" sz="1200" dirty="0" smtClean="0"/>
              <a:t> a </a:t>
            </a:r>
            <a:r>
              <a:rPr lang="fr-FR" sz="1200" dirty="0" err="1" smtClean="0"/>
              <a:t>complex</a:t>
            </a:r>
            <a:r>
              <a:rPr lang="fr-FR" sz="1200" dirty="0" smtClean="0"/>
              <a:t> </a:t>
            </a:r>
            <a:r>
              <a:rPr lang="fr-FR" sz="1200" dirty="0" err="1" smtClean="0"/>
              <a:t>problem</a:t>
            </a:r>
            <a:r>
              <a:rPr lang="fr-FR" sz="1200" dirty="0" smtClean="0"/>
              <a:t> as </a:t>
            </a:r>
            <a:r>
              <a:rPr lang="fr-FR" sz="1200" dirty="0" err="1" smtClean="0"/>
              <a:t>viscoelastic</a:t>
            </a:r>
            <a:r>
              <a:rPr lang="fr-FR" sz="1200" dirty="0" smtClean="0"/>
              <a:t> </a:t>
            </a:r>
            <a:r>
              <a:rPr lang="fr-FR" sz="1200" dirty="0" err="1" smtClean="0"/>
              <a:t>fluid</a:t>
            </a:r>
            <a:r>
              <a:rPr lang="fr-FR" sz="1200" dirty="0" smtClean="0"/>
              <a:t> </a:t>
            </a:r>
            <a:r>
              <a:rPr lang="fr-FR" sz="1200" dirty="0" err="1" smtClean="0"/>
              <a:t>flows</a:t>
            </a:r>
            <a:r>
              <a:rPr lang="fr-FR" sz="1200" dirty="0" smtClean="0"/>
              <a:t>!</a:t>
            </a:r>
          </a:p>
          <a:p>
            <a:endParaRPr lang="fr-FR" sz="1200" dirty="0" smtClean="0"/>
          </a:p>
          <a:p>
            <a:endParaRPr lang="fr-FR" sz="1200" dirty="0"/>
          </a:p>
          <a:p>
            <a:endParaRPr lang="en-IN" sz="1200" dirty="0"/>
          </a:p>
        </p:txBody>
      </p:sp>
      <p:sp>
        <p:nvSpPr>
          <p:cNvPr id="6" name="ZoneTexte 5"/>
          <p:cNvSpPr txBox="1"/>
          <p:nvPr/>
        </p:nvSpPr>
        <p:spPr>
          <a:xfrm>
            <a:off x="2699792" y="3057890"/>
            <a:ext cx="59766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200" b="1" dirty="0" smtClean="0"/>
          </a:p>
          <a:p>
            <a:r>
              <a:rPr lang="fr-FR" sz="1200" b="1" dirty="0" smtClean="0"/>
              <a:t>STRATEGY:</a:t>
            </a:r>
          </a:p>
          <a:p>
            <a:endParaRPr lang="fr-FR" sz="1200" b="1" dirty="0" smtClean="0">
              <a:solidFill>
                <a:srgbClr val="00B050"/>
              </a:solidFill>
            </a:endParaRPr>
          </a:p>
          <a:p>
            <a:pPr marL="285750" lvl="2" indent="-285750">
              <a:buFont typeface="Wingdings" pitchFamily="2" charset="2"/>
              <a:buChar char="q"/>
            </a:pPr>
            <a:r>
              <a:rPr lang="fr-FR" sz="1200" dirty="0" smtClean="0">
                <a:solidFill>
                  <a:srgbClr val="00B050"/>
                </a:solidFill>
              </a:rPr>
              <a:t>To </a:t>
            </a:r>
            <a:r>
              <a:rPr lang="fr-FR" sz="1200" dirty="0" err="1" smtClean="0">
                <a:solidFill>
                  <a:srgbClr val="00B050"/>
                </a:solidFill>
              </a:rPr>
              <a:t>build</a:t>
            </a:r>
            <a:r>
              <a:rPr lang="fr-FR" sz="1200" dirty="0" smtClean="0">
                <a:solidFill>
                  <a:srgbClr val="00B050"/>
                </a:solidFill>
              </a:rPr>
              <a:t> a </a:t>
            </a:r>
            <a:r>
              <a:rPr lang="fr-FR" sz="1200" dirty="0" err="1" smtClean="0">
                <a:solidFill>
                  <a:srgbClr val="00B050"/>
                </a:solidFill>
              </a:rPr>
              <a:t>robust</a:t>
            </a:r>
            <a:r>
              <a:rPr lang="fr-FR" sz="1200" dirty="0" smtClean="0">
                <a:solidFill>
                  <a:srgbClr val="00B050"/>
                </a:solidFill>
              </a:rPr>
              <a:t> </a:t>
            </a:r>
            <a:r>
              <a:rPr lang="fr-FR" sz="1200" dirty="0" err="1" smtClean="0">
                <a:solidFill>
                  <a:srgbClr val="00B050"/>
                </a:solidFill>
              </a:rPr>
              <a:t>methodology</a:t>
            </a:r>
            <a:r>
              <a:rPr lang="fr-FR" sz="1200" dirty="0" smtClean="0">
                <a:solidFill>
                  <a:srgbClr val="00B050"/>
                </a:solidFill>
              </a:rPr>
              <a:t> </a:t>
            </a:r>
            <a:r>
              <a:rPr lang="fr-FR" sz="1200" dirty="0" err="1" smtClean="0">
                <a:solidFill>
                  <a:srgbClr val="00B050"/>
                </a:solidFill>
              </a:rPr>
              <a:t>such</a:t>
            </a:r>
            <a:r>
              <a:rPr lang="fr-FR" sz="1200" dirty="0" smtClean="0">
                <a:solidFill>
                  <a:srgbClr val="00B050"/>
                </a:solidFill>
              </a:rPr>
              <a:t> </a:t>
            </a:r>
            <a:r>
              <a:rPr lang="fr-FR" sz="1200" dirty="0" err="1" smtClean="0">
                <a:solidFill>
                  <a:srgbClr val="00B050"/>
                </a:solidFill>
              </a:rPr>
              <a:t>that</a:t>
            </a:r>
            <a:r>
              <a:rPr lang="fr-FR" sz="1200" dirty="0" smtClean="0">
                <a:solidFill>
                  <a:srgbClr val="00B050"/>
                </a:solidFill>
              </a:rPr>
              <a:t> </a:t>
            </a:r>
            <a:r>
              <a:rPr lang="fr-FR" sz="1200" dirty="0" err="1" smtClean="0">
                <a:solidFill>
                  <a:srgbClr val="00B050"/>
                </a:solidFill>
              </a:rPr>
              <a:t>it</a:t>
            </a:r>
            <a:r>
              <a:rPr lang="fr-FR" sz="1200" dirty="0" smtClean="0">
                <a:solidFill>
                  <a:srgbClr val="00B050"/>
                </a:solidFill>
              </a:rPr>
              <a:t> </a:t>
            </a:r>
            <a:r>
              <a:rPr lang="fr-FR" sz="1200" dirty="0" err="1" smtClean="0">
                <a:solidFill>
                  <a:srgbClr val="00B050"/>
                </a:solidFill>
              </a:rPr>
              <a:t>can</a:t>
            </a:r>
            <a:r>
              <a:rPr lang="fr-FR" sz="1200" dirty="0" smtClean="0">
                <a:solidFill>
                  <a:srgbClr val="00B050"/>
                </a:solidFill>
              </a:rPr>
              <a:t> </a:t>
            </a:r>
            <a:r>
              <a:rPr lang="fr-FR" sz="1200" dirty="0" err="1" smtClean="0">
                <a:solidFill>
                  <a:srgbClr val="00B050"/>
                </a:solidFill>
              </a:rPr>
              <a:t>be</a:t>
            </a:r>
            <a:r>
              <a:rPr lang="fr-FR" sz="1200" dirty="0" smtClean="0">
                <a:solidFill>
                  <a:srgbClr val="00B050"/>
                </a:solidFill>
              </a:rPr>
              <a:t> </a:t>
            </a:r>
            <a:r>
              <a:rPr lang="fr-FR" sz="1200" dirty="0">
                <a:solidFill>
                  <a:srgbClr val="00B050"/>
                </a:solidFill>
              </a:rPr>
              <a:t> </a:t>
            </a:r>
            <a:r>
              <a:rPr lang="fr-FR" sz="1200" dirty="0" err="1">
                <a:solidFill>
                  <a:srgbClr val="00B050"/>
                </a:solidFill>
              </a:rPr>
              <a:t>be</a:t>
            </a:r>
            <a:r>
              <a:rPr lang="fr-FR" sz="1200" dirty="0">
                <a:solidFill>
                  <a:srgbClr val="00B050"/>
                </a:solidFill>
              </a:rPr>
              <a:t> </a:t>
            </a:r>
            <a:r>
              <a:rPr lang="fr-FR" sz="1200" dirty="0" err="1">
                <a:solidFill>
                  <a:srgbClr val="00B050"/>
                </a:solidFill>
              </a:rPr>
              <a:t>treated</a:t>
            </a:r>
            <a:r>
              <a:rPr lang="fr-FR" sz="1200" dirty="0">
                <a:solidFill>
                  <a:srgbClr val="00B050"/>
                </a:solidFill>
              </a:rPr>
              <a:t> as </a:t>
            </a:r>
            <a:r>
              <a:rPr lang="fr-FR" sz="1200" dirty="0" smtClean="0">
                <a:solidFill>
                  <a:srgbClr val="00B050"/>
                </a:solidFill>
              </a:rPr>
              <a:t>black </a:t>
            </a:r>
            <a:r>
              <a:rPr lang="fr-FR" sz="1200" dirty="0">
                <a:solidFill>
                  <a:srgbClr val="00B050"/>
                </a:solidFill>
              </a:rPr>
              <a:t>box </a:t>
            </a:r>
            <a:r>
              <a:rPr lang="fr-FR" sz="1200" dirty="0" err="1" smtClean="0">
                <a:solidFill>
                  <a:srgbClr val="00B050"/>
                </a:solidFill>
              </a:rPr>
              <a:t>irrespective</a:t>
            </a:r>
            <a:r>
              <a:rPr lang="fr-FR" sz="1200" dirty="0" smtClean="0">
                <a:solidFill>
                  <a:srgbClr val="00B050"/>
                </a:solidFill>
              </a:rPr>
              <a:t> </a:t>
            </a:r>
            <a:r>
              <a:rPr lang="fr-FR" sz="1200" dirty="0">
                <a:solidFill>
                  <a:srgbClr val="00B050"/>
                </a:solidFill>
              </a:rPr>
              <a:t>of </a:t>
            </a:r>
            <a:r>
              <a:rPr lang="fr-FR" sz="1200" dirty="0" err="1">
                <a:solidFill>
                  <a:srgbClr val="00B050"/>
                </a:solidFill>
              </a:rPr>
              <a:t>any</a:t>
            </a:r>
            <a:r>
              <a:rPr lang="fr-FR" sz="1200" dirty="0">
                <a:solidFill>
                  <a:srgbClr val="00B050"/>
                </a:solidFill>
              </a:rPr>
              <a:t> </a:t>
            </a:r>
            <a:r>
              <a:rPr lang="fr-FR" sz="1200" dirty="0" err="1">
                <a:solidFill>
                  <a:srgbClr val="00B050"/>
                </a:solidFill>
              </a:rPr>
              <a:t>problem</a:t>
            </a:r>
            <a:r>
              <a:rPr lang="fr-FR" sz="1200" dirty="0">
                <a:solidFill>
                  <a:srgbClr val="00B050"/>
                </a:solidFill>
              </a:rPr>
              <a:t> </a:t>
            </a:r>
            <a:r>
              <a:rPr lang="fr-FR" sz="1200" dirty="0" err="1">
                <a:solidFill>
                  <a:srgbClr val="00B050"/>
                </a:solidFill>
              </a:rPr>
              <a:t>definition</a:t>
            </a:r>
            <a:r>
              <a:rPr lang="fr-FR" sz="1200" dirty="0">
                <a:solidFill>
                  <a:srgbClr val="00B050"/>
                </a:solidFill>
              </a:rPr>
              <a:t> </a:t>
            </a:r>
            <a:r>
              <a:rPr lang="fr-FR" sz="1200" dirty="0" err="1">
                <a:solidFill>
                  <a:srgbClr val="00B050"/>
                </a:solidFill>
              </a:rPr>
              <a:t>should</a:t>
            </a:r>
            <a:r>
              <a:rPr lang="fr-FR" sz="1200" dirty="0">
                <a:solidFill>
                  <a:srgbClr val="00B050"/>
                </a:solidFill>
              </a:rPr>
              <a:t> </a:t>
            </a:r>
            <a:r>
              <a:rPr lang="fr-FR" sz="1200" dirty="0" err="1">
                <a:solidFill>
                  <a:srgbClr val="00B050"/>
                </a:solidFill>
              </a:rPr>
              <a:t>be</a:t>
            </a:r>
            <a:r>
              <a:rPr lang="fr-FR" sz="1200" dirty="0">
                <a:solidFill>
                  <a:srgbClr val="00B050"/>
                </a:solidFill>
              </a:rPr>
              <a:t> able to </a:t>
            </a:r>
            <a:r>
              <a:rPr lang="fr-FR" sz="1200" dirty="0" err="1" smtClean="0">
                <a:solidFill>
                  <a:srgbClr val="00B050"/>
                </a:solidFill>
              </a:rPr>
              <a:t>sample</a:t>
            </a:r>
            <a:r>
              <a:rPr lang="fr-FR" sz="1200" dirty="0" smtClean="0">
                <a:solidFill>
                  <a:srgbClr val="00B050"/>
                </a:solidFill>
              </a:rPr>
              <a:t> </a:t>
            </a:r>
            <a:r>
              <a:rPr lang="fr-FR" sz="1200" dirty="0">
                <a:solidFill>
                  <a:srgbClr val="00B050"/>
                </a:solidFill>
              </a:rPr>
              <a:t>or train the </a:t>
            </a:r>
            <a:r>
              <a:rPr lang="fr-FR" sz="1200" dirty="0" smtClean="0">
                <a:solidFill>
                  <a:srgbClr val="00B050"/>
                </a:solidFill>
              </a:rPr>
              <a:t>model</a:t>
            </a:r>
          </a:p>
          <a:p>
            <a:pPr marL="285750" lvl="2" indent="-285750">
              <a:buFont typeface="Wingdings" pitchFamily="2" charset="2"/>
              <a:buChar char="q"/>
            </a:pPr>
            <a:endParaRPr lang="fr-FR" sz="1200" dirty="0">
              <a:solidFill>
                <a:srgbClr val="00B050"/>
              </a:solidFill>
            </a:endParaRPr>
          </a:p>
          <a:p>
            <a:pPr marL="285750" lvl="2" indent="-285750">
              <a:buFont typeface="Wingdings" pitchFamily="2" charset="2"/>
              <a:buChar char="q"/>
            </a:pPr>
            <a:r>
              <a:rPr lang="fr-FR" sz="1200" dirty="0" err="1" smtClean="0">
                <a:solidFill>
                  <a:srgbClr val="00B050"/>
                </a:solidFill>
              </a:rPr>
              <a:t>Based</a:t>
            </a:r>
            <a:r>
              <a:rPr lang="fr-FR" sz="1200" dirty="0" smtClean="0">
                <a:solidFill>
                  <a:srgbClr val="00B050"/>
                </a:solidFill>
              </a:rPr>
              <a:t> on </a:t>
            </a:r>
            <a:r>
              <a:rPr lang="fr-FR" sz="1200" dirty="0" err="1" smtClean="0">
                <a:solidFill>
                  <a:srgbClr val="00B050"/>
                </a:solidFill>
              </a:rPr>
              <a:t>statistical</a:t>
            </a:r>
            <a:r>
              <a:rPr lang="fr-FR" sz="1200" dirty="0" smtClean="0">
                <a:solidFill>
                  <a:srgbClr val="00B050"/>
                </a:solidFill>
              </a:rPr>
              <a:t> </a:t>
            </a:r>
            <a:r>
              <a:rPr lang="fr-FR" sz="1200" dirty="0" err="1">
                <a:solidFill>
                  <a:srgbClr val="00B050"/>
                </a:solidFill>
              </a:rPr>
              <a:t>e</a:t>
            </a:r>
            <a:r>
              <a:rPr lang="fr-FR" sz="1200" dirty="0" err="1" smtClean="0">
                <a:solidFill>
                  <a:srgbClr val="00B050"/>
                </a:solidFill>
              </a:rPr>
              <a:t>rror</a:t>
            </a:r>
            <a:r>
              <a:rPr lang="fr-FR" sz="1200" dirty="0" smtClean="0">
                <a:solidFill>
                  <a:srgbClr val="00B050"/>
                </a:solidFill>
              </a:rPr>
              <a:t> </a:t>
            </a:r>
            <a:r>
              <a:rPr lang="fr-FR" sz="1200" dirty="0" err="1" smtClean="0">
                <a:solidFill>
                  <a:srgbClr val="00B050"/>
                </a:solidFill>
              </a:rPr>
              <a:t>estimates</a:t>
            </a:r>
            <a:r>
              <a:rPr lang="fr-FR" sz="1200" dirty="0" smtClean="0">
                <a:solidFill>
                  <a:srgbClr val="00B050"/>
                </a:solidFill>
              </a:rPr>
              <a:t> </a:t>
            </a:r>
            <a:r>
              <a:rPr lang="fr-FR" sz="1200" dirty="0" err="1" smtClean="0">
                <a:solidFill>
                  <a:srgbClr val="00B050"/>
                </a:solidFill>
              </a:rPr>
              <a:t>rather</a:t>
            </a:r>
            <a:r>
              <a:rPr lang="fr-FR" sz="1200" dirty="0" smtClean="0">
                <a:solidFill>
                  <a:srgbClr val="00B050"/>
                </a:solidFill>
              </a:rPr>
              <a:t> </a:t>
            </a:r>
            <a:r>
              <a:rPr lang="fr-FR" sz="1200" dirty="0" err="1" smtClean="0">
                <a:solidFill>
                  <a:srgbClr val="00B050"/>
                </a:solidFill>
              </a:rPr>
              <a:t>than</a:t>
            </a:r>
            <a:r>
              <a:rPr lang="fr-FR" sz="1200" dirty="0" smtClean="0">
                <a:solidFill>
                  <a:srgbClr val="00B050"/>
                </a:solidFill>
              </a:rPr>
              <a:t> building </a:t>
            </a:r>
            <a:r>
              <a:rPr lang="fr-FR" sz="1200" dirty="0" err="1" smtClean="0">
                <a:solidFill>
                  <a:srgbClr val="00B050"/>
                </a:solidFill>
              </a:rPr>
              <a:t>error</a:t>
            </a:r>
            <a:r>
              <a:rPr lang="fr-FR" sz="1200" dirty="0" smtClean="0">
                <a:solidFill>
                  <a:srgbClr val="00B050"/>
                </a:solidFill>
              </a:rPr>
              <a:t> </a:t>
            </a:r>
            <a:r>
              <a:rPr lang="fr-FR" sz="1200" dirty="0" err="1" smtClean="0">
                <a:solidFill>
                  <a:srgbClr val="00B050"/>
                </a:solidFill>
              </a:rPr>
              <a:t>estimators</a:t>
            </a:r>
            <a:r>
              <a:rPr lang="fr-FR" sz="1200" dirty="0" smtClean="0">
                <a:solidFill>
                  <a:srgbClr val="00B050"/>
                </a:solidFill>
              </a:rPr>
              <a:t> </a:t>
            </a:r>
            <a:endParaRPr lang="en-IN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15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1400" b="1" i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Timeline</a:t>
            </a:r>
            <a:r>
              <a:rPr lang="fr-FR" sz="14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Second </a:t>
            </a:r>
            <a:r>
              <a:rPr lang="fr-FR" sz="1400" b="1" i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year</a:t>
            </a:r>
            <a:r>
              <a:rPr lang="fr-FR" sz="14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the </a:t>
            </a:r>
            <a:r>
              <a:rPr lang="fr-FR" sz="1400" b="1" i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r>
              <a:rPr lang="fr-FR" sz="14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…….</a:t>
            </a:r>
          </a:p>
        </p:txBody>
      </p:sp>
    </p:spTree>
    <p:extLst>
      <p:ext uri="{BB962C8B-B14F-4D97-AF65-F5344CB8AC3E}">
        <p14:creationId xmlns:p14="http://schemas.microsoft.com/office/powerpoint/2010/main" val="378703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0"/>
            <a:ext cx="4366440" cy="508640"/>
          </a:xfrm>
        </p:spPr>
        <p:txBody>
          <a:bodyPr/>
          <a:lstStyle/>
          <a:p>
            <a:r>
              <a:rPr lang="fr-FR" dirty="0" err="1" smtClean="0"/>
              <a:t>Methodologie</a:t>
            </a:r>
            <a:r>
              <a:rPr lang="fr-FR" dirty="0" smtClean="0"/>
              <a:t> </a:t>
            </a:r>
            <a:endParaRPr lang="en-IN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294812788"/>
              </p:ext>
            </p:extLst>
          </p:nvPr>
        </p:nvGraphicFramePr>
        <p:xfrm>
          <a:off x="683568" y="699542"/>
          <a:ext cx="7272808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43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/>
              <p:cNvSpPr txBox="1"/>
              <p:nvPr/>
            </p:nvSpPr>
            <p:spPr>
              <a:xfrm>
                <a:off x="395536" y="419160"/>
                <a:ext cx="8101448" cy="4509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sz="100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1000" i="1">
                                    <a:latin typeface="Cambria Math"/>
                                  </a:rPr>
                                  <m:t>𝑆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fr-FR" sz="1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0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fr-FR" sz="1000" i="1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fr-FR" sz="1000" i="1">
                                    <a:latin typeface="Cambria Math"/>
                                  </a:rPr>
                                  <m:t>𝐴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0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e>
                                <m:r>
                                  <a:rPr lang="fr-FR" sz="10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1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fr-FR" sz="1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000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fr-FR" sz="1000" i="1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fr-FR" sz="10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1000" i="1">
                                    <a:latin typeface="Cambria Math"/>
                                  </a:rPr>
                                  <m:t>𝑀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fr-FR" sz="1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sz="1000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000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fr-FR" sz="1000" i="1">
                                    <a:latin typeface="Cambria Math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000" b="1" i="1">
                                    <a:latin typeface="Cambria Math"/>
                                  </a:rPr>
                                  <m:t>𝑮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10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1000" b="1" i="1">
                                    <a:latin typeface="Cambria Math"/>
                                  </a:rPr>
                                  <m:t>𝒇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000" dirty="0"/>
              </a:p>
              <a:p>
                <a:endParaRPr lang="fr-FR" sz="1000" dirty="0" smtClean="0"/>
              </a:p>
              <a:p>
                <a:endParaRPr lang="fr-FR" sz="1000" dirty="0"/>
              </a:p>
              <a:p>
                <a:r>
                  <a:rPr lang="fr-FR" sz="1000" dirty="0" err="1" smtClean="0"/>
                  <a:t>Solving</a:t>
                </a:r>
                <a:r>
                  <a:rPr lang="fr-FR" sz="1000" dirty="0" smtClean="0"/>
                  <a:t> </a:t>
                </a:r>
                <a:r>
                  <a:rPr lang="fr-FR" sz="1000" dirty="0" err="1" smtClean="0"/>
                  <a:t>these</a:t>
                </a:r>
                <a:r>
                  <a:rPr lang="fr-FR" sz="1000" dirty="0" smtClean="0"/>
                  <a:t> system </a:t>
                </a:r>
                <a:r>
                  <a:rPr lang="fr-FR" sz="1000" dirty="0"/>
                  <a:t>of </a:t>
                </a:r>
                <a:r>
                  <a:rPr lang="fr-FR" sz="1000" dirty="0" err="1"/>
                  <a:t>equation</a:t>
                </a:r>
                <a:r>
                  <a:rPr lang="fr-FR" sz="1000" dirty="0"/>
                  <a:t> </a:t>
                </a:r>
                <a:r>
                  <a:rPr lang="fr-FR" sz="1000" dirty="0" err="1"/>
                  <a:t>gives</a:t>
                </a:r>
                <a:r>
                  <a:rPr lang="fr-FR" sz="10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000" b="0" i="1" smtClean="0">
                          <a:latin typeface="Cambria Math"/>
                        </a:rPr>
                        <m:t>𝑆</m:t>
                      </m:r>
                      <m:acc>
                        <m:accPr>
                          <m:chr m:val="⃗"/>
                          <m:ctrlPr>
                            <a:rPr lang="fr-FR" sz="10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sz="1000" i="1">
                              <a:latin typeface="Cambria Math"/>
                            </a:rPr>
                            <m:t>𝑢</m:t>
                          </m:r>
                        </m:e>
                      </m:acc>
                      <m:r>
                        <a:rPr lang="fr-FR" sz="10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fr-FR" sz="1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1000" b="0" i="1" smtClean="0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fr-FR" sz="10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fr-FR" sz="1000" b="0" i="1" smtClean="0">
                          <a:latin typeface="Cambria Math"/>
                        </a:rPr>
                        <m:t>𝑝</m:t>
                      </m:r>
                      <m:r>
                        <a:rPr lang="fr-FR" sz="1000" b="0" i="1" smtClean="0">
                          <a:latin typeface="Cambria Math"/>
                        </a:rPr>
                        <m:t>+</m:t>
                      </m:r>
                      <m:r>
                        <a:rPr lang="fr-FR" sz="1000" b="0" i="1" smtClean="0">
                          <a:latin typeface="Cambria Math"/>
                        </a:rPr>
                        <m:t>𝐴𝐺</m:t>
                      </m:r>
                      <m:r>
                        <a:rPr lang="fr-FR" sz="1000" b="0" i="1" smtClean="0">
                          <a:latin typeface="Cambria Math"/>
                        </a:rPr>
                        <m:t>=</m:t>
                      </m:r>
                      <m:r>
                        <a:rPr lang="fr-FR" sz="1000" b="1" i="1" smtClean="0">
                          <a:latin typeface="Cambria Math"/>
                        </a:rPr>
                        <m:t>𝒇</m:t>
                      </m:r>
                      <m:r>
                        <a:rPr lang="fr-FR" sz="1000" b="1" i="1" smtClean="0">
                          <a:latin typeface="Cambria Math"/>
                        </a:rPr>
                        <m:t>….</m:t>
                      </m:r>
                      <m:r>
                        <a:rPr lang="fr-FR" sz="1000" b="0" i="1" smtClean="0">
                          <a:latin typeface="Cambria Math"/>
                        </a:rPr>
                        <m:t>(</m:t>
                      </m:r>
                      <m:r>
                        <a:rPr lang="fr-FR" sz="1000" b="0" i="1" smtClean="0">
                          <a:latin typeface="Cambria Math"/>
                        </a:rPr>
                        <m:t>𝑖</m:t>
                      </m:r>
                      <m:r>
                        <a:rPr lang="fr-FR" sz="1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fr-FR" sz="1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000" b="0" i="1" smtClean="0">
                          <a:latin typeface="Cambria Math"/>
                        </a:rPr>
                        <m:t>𝐵𝑢</m:t>
                      </m:r>
                      <m:r>
                        <a:rPr lang="fr-FR" sz="1000" b="0" i="1" smtClean="0">
                          <a:latin typeface="Cambria Math"/>
                        </a:rPr>
                        <m:t>=0…</m:t>
                      </m:r>
                      <m:d>
                        <m:dPr>
                          <m:ctrlPr>
                            <a:rPr lang="fr-FR" sz="10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000" b="0" i="1" smtClean="0">
                              <a:latin typeface="Cambria Math"/>
                            </a:rPr>
                            <m:t>𝑖𝑖</m:t>
                          </m:r>
                        </m:e>
                      </m:d>
                    </m:oMath>
                  </m:oMathPara>
                </a14:m>
                <a:endParaRPr lang="fr-FR" sz="1000" i="1" dirty="0">
                  <a:latin typeface="Cambria Math"/>
                </a:endParaRPr>
              </a:p>
              <a:p>
                <a:r>
                  <a:rPr lang="fr-FR" sz="1000" b="0" dirty="0"/>
                  <a:t>		</a:t>
                </a:r>
                <a:r>
                  <a:rPr lang="fr-FR" sz="1000" b="0" dirty="0" smtClean="0"/>
                  <a:t>    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000" b="0" i="1" smtClean="0"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fr-FR" sz="1000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fr-FR" sz="1000" i="1">
                            <a:latin typeface="Cambria Math"/>
                          </a:rPr>
                        </m:ctrlPr>
                      </m:accPr>
                      <m:e>
                        <m:r>
                          <a:rPr lang="fr-FR" sz="1000" i="1">
                            <a:latin typeface="Cambria Math"/>
                          </a:rPr>
                          <m:t>𝑢</m:t>
                        </m:r>
                      </m:e>
                    </m:acc>
                    <m:r>
                      <a:rPr lang="fr-FR" sz="1000" b="0" i="1" smtClean="0">
                        <a:latin typeface="Cambria Math"/>
                      </a:rPr>
                      <m:t>+</m:t>
                    </m:r>
                    <m:r>
                      <a:rPr lang="fr-FR" sz="1000" b="0" i="1" smtClean="0">
                        <a:latin typeface="Cambria Math"/>
                      </a:rPr>
                      <m:t>𝑀𝐺</m:t>
                    </m:r>
                    <m:r>
                      <a:rPr lang="fr-FR" sz="1000" b="0" i="1" smtClean="0">
                        <a:latin typeface="Cambria Math"/>
                      </a:rPr>
                      <m:t>=0…(</m:t>
                    </m:r>
                    <m:r>
                      <a:rPr lang="fr-FR" sz="1000" b="0" i="1" smtClean="0">
                        <a:latin typeface="Cambria Math"/>
                      </a:rPr>
                      <m:t>𝑖𝑖𝑖</m:t>
                    </m:r>
                    <m:r>
                      <a:rPr lang="fr-FR" sz="1000" b="0" i="1" smtClean="0">
                        <a:latin typeface="Cambria Math"/>
                      </a:rPr>
                      <m:t>)</m:t>
                    </m:r>
                  </m:oMath>
                </a14:m>
                <a:endParaRPr lang="fr-FR" sz="1000" b="0" i="1" dirty="0"/>
              </a:p>
              <a:p>
                <a:endParaRPr lang="fr-FR" sz="1000" b="0" i="1" dirty="0"/>
              </a:p>
              <a:p>
                <a:r>
                  <a:rPr lang="fr-FR" sz="1000" b="1" i="1" dirty="0">
                    <a:solidFill>
                      <a:srgbClr val="00B050"/>
                    </a:solidFill>
                  </a:rPr>
                  <a:t>In ROM, </a:t>
                </a:r>
                <a:r>
                  <a:rPr lang="fr-FR" sz="1000" b="1" i="1" dirty="0" err="1">
                    <a:solidFill>
                      <a:srgbClr val="00B050"/>
                    </a:solidFill>
                  </a:rPr>
                  <a:t>we</a:t>
                </a:r>
                <a:r>
                  <a:rPr lang="fr-FR" sz="1000" b="1" i="1" dirty="0">
                    <a:solidFill>
                      <a:srgbClr val="00B050"/>
                    </a:solidFill>
                  </a:rPr>
                  <a:t> </a:t>
                </a:r>
                <a:r>
                  <a:rPr lang="fr-FR" sz="1000" b="1" i="1" dirty="0" err="1">
                    <a:solidFill>
                      <a:srgbClr val="00B050"/>
                    </a:solidFill>
                  </a:rPr>
                  <a:t>can</a:t>
                </a:r>
                <a:r>
                  <a:rPr lang="fr-FR" sz="1000" b="1" i="1" dirty="0">
                    <a:solidFill>
                      <a:srgbClr val="00B050"/>
                    </a:solidFill>
                  </a:rPr>
                  <a:t> </a:t>
                </a:r>
                <a:r>
                  <a:rPr lang="fr-FR" sz="1000" b="1" i="1" dirty="0" err="1">
                    <a:solidFill>
                      <a:srgbClr val="00B050"/>
                    </a:solidFill>
                  </a:rPr>
                  <a:t>easily</a:t>
                </a:r>
                <a:r>
                  <a:rPr lang="fr-FR" sz="1000" b="1" i="1" dirty="0">
                    <a:solidFill>
                      <a:srgbClr val="00B050"/>
                    </a:solidFill>
                  </a:rPr>
                  <a:t> inverse the mass matrix </a:t>
                </a:r>
                <a:r>
                  <a:rPr lang="fr-FR" sz="1000" b="1" i="1" dirty="0" err="1">
                    <a:solidFill>
                      <a:srgbClr val="00B050"/>
                    </a:solidFill>
                  </a:rPr>
                  <a:t>so</a:t>
                </a:r>
                <a:r>
                  <a:rPr lang="fr-FR" sz="1000" b="1" i="1" dirty="0">
                    <a:solidFill>
                      <a:srgbClr val="00B050"/>
                    </a:solidFill>
                  </a:rPr>
                  <a:t> </a:t>
                </a:r>
                <a:r>
                  <a:rPr lang="fr-FR" sz="1000" b="1" i="1" dirty="0" err="1">
                    <a:solidFill>
                      <a:srgbClr val="00B050"/>
                    </a:solidFill>
                  </a:rPr>
                  <a:t>equation</a:t>
                </a:r>
                <a:r>
                  <a:rPr lang="fr-FR" sz="1000" b="1" i="1" dirty="0">
                    <a:solidFill>
                      <a:srgbClr val="00B050"/>
                    </a:solidFill>
                  </a:rPr>
                  <a:t> (iii) </a:t>
                </a:r>
                <a:r>
                  <a:rPr lang="fr-FR" sz="1000" b="1" i="1" dirty="0" err="1" smtClean="0">
                    <a:solidFill>
                      <a:srgbClr val="00B050"/>
                    </a:solidFill>
                  </a:rPr>
                  <a:t>can</a:t>
                </a:r>
                <a:r>
                  <a:rPr lang="fr-FR" sz="1000" b="1" i="1" dirty="0" smtClean="0">
                    <a:solidFill>
                      <a:srgbClr val="00B050"/>
                    </a:solidFill>
                  </a:rPr>
                  <a:t> </a:t>
                </a:r>
                <a:r>
                  <a:rPr lang="fr-FR" sz="1000" b="1" i="1" dirty="0" err="1" smtClean="0">
                    <a:solidFill>
                      <a:srgbClr val="00B050"/>
                    </a:solidFill>
                  </a:rPr>
                  <a:t>be</a:t>
                </a:r>
                <a:r>
                  <a:rPr lang="fr-FR" sz="1000" b="1" i="1" dirty="0" smtClean="0">
                    <a:solidFill>
                      <a:srgbClr val="00B050"/>
                    </a:solidFill>
                  </a:rPr>
                  <a:t> </a:t>
                </a:r>
                <a:r>
                  <a:rPr lang="fr-FR" sz="1000" b="1" i="1" dirty="0" err="1" smtClean="0">
                    <a:solidFill>
                      <a:srgbClr val="00B050"/>
                    </a:solidFill>
                  </a:rPr>
                  <a:t>written</a:t>
                </a:r>
                <a:r>
                  <a:rPr lang="fr-FR" sz="1000" b="1" i="1" dirty="0" smtClean="0">
                    <a:solidFill>
                      <a:srgbClr val="00B050"/>
                    </a:solidFill>
                  </a:rPr>
                  <a:t> as:</a:t>
                </a:r>
              </a:p>
              <a:p>
                <a:endParaRPr lang="fr-FR" sz="1000" b="1" i="1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000" b="0" i="1" smtClean="0">
                          <a:latin typeface="Cambria Math"/>
                        </a:rPr>
                        <m:t>𝐺</m:t>
                      </m:r>
                      <m:r>
                        <a:rPr lang="fr-FR" sz="1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1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1000" b="0" i="1" smtClean="0">
                              <a:latin typeface="Cambria Math"/>
                            </a:rPr>
                            <m:t>𝑀</m:t>
                          </m:r>
                        </m:e>
                        <m:sup>
                          <m:r>
                            <a:rPr lang="fr-FR" sz="10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fr-FR" sz="1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1000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fr-FR" sz="10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fr-FR" sz="1000" b="0" i="1" smtClean="0"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fr-FR" sz="1000" i="1" dirty="0"/>
              </a:p>
              <a:p>
                <a:endParaRPr lang="fr-FR" sz="1000" dirty="0"/>
              </a:p>
              <a:p>
                <a:r>
                  <a:rPr lang="fr-FR" sz="1000" dirty="0" err="1" smtClean="0"/>
                  <a:t>Now</a:t>
                </a:r>
                <a:r>
                  <a:rPr lang="fr-FR" sz="1000" dirty="0" smtClean="0"/>
                  <a:t>, </a:t>
                </a:r>
                <a:r>
                  <a:rPr lang="fr-FR" sz="1000" dirty="0"/>
                  <a:t>the system </a:t>
                </a:r>
                <a:r>
                  <a:rPr lang="fr-FR" sz="1000" dirty="0" err="1"/>
                  <a:t>reduces</a:t>
                </a:r>
                <a:r>
                  <a:rPr lang="fr-FR" sz="1000" dirty="0"/>
                  <a:t> to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0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0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1000" i="1">
                                    <a:latin typeface="Cambria Math"/>
                                  </a:rPr>
                                  <m:t>𝑆</m:t>
                                </m:r>
                                <m:r>
                                  <a:rPr lang="fr-FR" sz="1000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fr-FR" sz="1000" i="1">
                                    <a:latin typeface="Cambria Math"/>
                                  </a:rPr>
                                  <m:t>𝐴</m:t>
                                </m:r>
                                <m:sSup>
                                  <m:sSupPr>
                                    <m:ctrlPr>
                                      <a:rPr lang="fr-FR" sz="1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10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fr-FR" sz="10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fr-FR" sz="1000" i="1"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fr-FR" sz="1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1000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fr-FR" sz="1000" i="1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fr-FR" sz="10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000" b="0" i="1" smtClean="0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fr-FR" sz="10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fr-FR" sz="1000" b="0" i="1" smtClean="0">
                                    <a:latin typeface="Cambria Math"/>
                                  </a:rPr>
                                  <m:t>𝐵</m:t>
                                </m:r>
                              </m:e>
                              <m:e>
                                <m:r>
                                  <a:rPr lang="fr-FR" sz="1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fr-FR" sz="1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0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sz="1000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000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fr-FR" sz="1000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10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0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1000" b="1" i="1" smtClean="0">
                                    <a:latin typeface="Cambria Math"/>
                                  </a:rPr>
                                  <m:t>𝒇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000" dirty="0"/>
              </a:p>
              <a:p>
                <a:endParaRPr lang="fr-FR" sz="1000" i="1" dirty="0"/>
              </a:p>
              <a:p>
                <a:r>
                  <a:rPr lang="fr-FR" sz="1000" i="1" dirty="0" err="1"/>
                  <a:t>Also</a:t>
                </a:r>
                <a:r>
                  <a:rPr lang="fr-FR" sz="1000" i="1" dirty="0"/>
                  <a:t>, pressure </a:t>
                </a:r>
                <a:r>
                  <a:rPr lang="fr-FR" sz="1000" i="1" dirty="0" err="1"/>
                  <a:t>is</a:t>
                </a:r>
                <a:r>
                  <a:rPr lang="fr-FR" sz="1000" i="1" dirty="0"/>
                  <a:t> a </a:t>
                </a:r>
                <a:r>
                  <a:rPr lang="fr-FR" sz="1000" i="1" dirty="0" err="1"/>
                  <a:t>lagrange</a:t>
                </a:r>
                <a:r>
                  <a:rPr lang="fr-FR" sz="1000" i="1" dirty="0"/>
                  <a:t> multiplier to </a:t>
                </a:r>
                <a:r>
                  <a:rPr lang="fr-FR" sz="1000" i="1" dirty="0" err="1"/>
                  <a:t>solve</a:t>
                </a:r>
                <a:r>
                  <a:rPr lang="fr-FR" sz="1000" i="1" dirty="0"/>
                  <a:t> the FOM, not </a:t>
                </a:r>
                <a:r>
                  <a:rPr lang="fr-FR" sz="1000" i="1" dirty="0" err="1"/>
                  <a:t>required</a:t>
                </a:r>
                <a:r>
                  <a:rPr lang="fr-FR" sz="1000" i="1" dirty="0"/>
                  <a:t> for ROM </a:t>
                </a:r>
                <a:r>
                  <a:rPr lang="fr-FR" sz="1000" i="1" dirty="0" err="1"/>
                  <a:t>because</a:t>
                </a:r>
                <a:r>
                  <a:rPr lang="fr-FR" sz="1000" i="1" dirty="0"/>
                  <a:t> the basis </a:t>
                </a:r>
                <a:r>
                  <a:rPr lang="fr-FR" sz="1000" i="1" dirty="0" err="1"/>
                  <a:t>obtained</a:t>
                </a:r>
                <a:r>
                  <a:rPr lang="fr-FR" sz="1000" i="1" dirty="0"/>
                  <a:t> </a:t>
                </a:r>
                <a:r>
                  <a:rPr lang="fr-FR" sz="1000" i="1" dirty="0" err="1"/>
                  <a:t>satisfies</a:t>
                </a:r>
                <a:r>
                  <a:rPr lang="fr-FR" sz="1000" i="1" dirty="0"/>
                  <a:t> the </a:t>
                </a:r>
                <a:r>
                  <a:rPr lang="fr-FR" sz="1000" i="1" dirty="0" err="1"/>
                  <a:t>boundary</a:t>
                </a:r>
                <a:r>
                  <a:rPr lang="fr-FR" sz="1000" i="1" dirty="0"/>
                  <a:t> conditions and  </a:t>
                </a:r>
                <a:r>
                  <a:rPr lang="fr-FR" sz="1000" i="1" dirty="0" err="1"/>
                  <a:t>hence</a:t>
                </a:r>
                <a:r>
                  <a:rPr lang="fr-FR" sz="1000" i="1" dirty="0"/>
                  <a:t> the </a:t>
                </a:r>
                <a:r>
                  <a:rPr lang="fr-FR" sz="1000" b="1" i="1" dirty="0" err="1">
                    <a:solidFill>
                      <a:srgbClr val="FF0000"/>
                    </a:solidFill>
                  </a:rPr>
                  <a:t>continuity</a:t>
                </a:r>
                <a:r>
                  <a:rPr lang="fr-FR" sz="1000" b="1" i="1" dirty="0">
                    <a:solidFill>
                      <a:srgbClr val="FF0000"/>
                    </a:solidFill>
                  </a:rPr>
                  <a:t> </a:t>
                </a:r>
                <a:r>
                  <a:rPr lang="fr-FR" sz="1000" b="1" i="1" dirty="0" err="1">
                    <a:solidFill>
                      <a:srgbClr val="FF0000"/>
                    </a:solidFill>
                  </a:rPr>
                  <a:t>equation</a:t>
                </a:r>
                <a:r>
                  <a:rPr lang="fr-FR" sz="1000" b="1" i="1" dirty="0">
                    <a:solidFill>
                      <a:srgbClr val="FF0000"/>
                    </a:solidFill>
                  </a:rPr>
                  <a:t> </a:t>
                </a:r>
                <a:r>
                  <a:rPr lang="fr-FR" sz="1000" b="1" i="1" dirty="0" err="1">
                    <a:solidFill>
                      <a:srgbClr val="FF0000"/>
                    </a:solidFill>
                  </a:rPr>
                  <a:t>is</a:t>
                </a:r>
                <a:r>
                  <a:rPr lang="fr-FR" sz="1000" b="1" i="1" dirty="0">
                    <a:solidFill>
                      <a:srgbClr val="FF0000"/>
                    </a:solidFill>
                  </a:rPr>
                  <a:t> </a:t>
                </a:r>
                <a:r>
                  <a:rPr lang="fr-FR" sz="1000" b="1" i="1" dirty="0" err="1">
                    <a:solidFill>
                      <a:srgbClr val="FF0000"/>
                    </a:solidFill>
                  </a:rPr>
                  <a:t>automatically</a:t>
                </a:r>
                <a:r>
                  <a:rPr lang="fr-FR" sz="1000" b="1" i="1" dirty="0">
                    <a:solidFill>
                      <a:srgbClr val="FF0000"/>
                    </a:solidFill>
                  </a:rPr>
                  <a:t> </a:t>
                </a:r>
                <a:r>
                  <a:rPr lang="fr-FR" sz="1000" b="1" i="1" dirty="0" err="1">
                    <a:solidFill>
                      <a:srgbClr val="FF0000"/>
                    </a:solidFill>
                  </a:rPr>
                  <a:t>satisfied</a:t>
                </a:r>
                <a:r>
                  <a:rPr lang="fr-FR" sz="1000" b="1" i="1" dirty="0">
                    <a:solidFill>
                      <a:srgbClr val="FF0000"/>
                    </a:solidFill>
                  </a:rPr>
                  <a:t> or the basis </a:t>
                </a:r>
                <a:r>
                  <a:rPr lang="fr-FR" sz="1000" b="1" i="1" dirty="0" err="1">
                    <a:solidFill>
                      <a:srgbClr val="FF0000"/>
                    </a:solidFill>
                  </a:rPr>
                  <a:t>is</a:t>
                </a:r>
                <a:r>
                  <a:rPr lang="fr-FR" sz="1000" b="1" i="1" dirty="0">
                    <a:solidFill>
                      <a:srgbClr val="FF0000"/>
                    </a:solidFill>
                  </a:rPr>
                  <a:t> divergence free</a:t>
                </a:r>
              </a:p>
              <a:p>
                <a:endParaRPr lang="fr-FR" sz="1000" i="1" dirty="0"/>
              </a:p>
              <a:p>
                <a:r>
                  <a:rPr lang="fr-FR" sz="1000" b="0" dirty="0"/>
                  <a:t>Final </a:t>
                </a:r>
                <a:r>
                  <a:rPr lang="fr-FR" sz="1000" b="0" dirty="0" err="1"/>
                  <a:t>equation</a:t>
                </a:r>
                <a:r>
                  <a:rPr lang="fr-FR" sz="1000" b="0" dirty="0"/>
                  <a:t> to </a:t>
                </a:r>
                <a:r>
                  <a:rPr lang="fr-FR" sz="1000" b="0" dirty="0" err="1"/>
                  <a:t>be</a:t>
                </a:r>
                <a:r>
                  <a:rPr lang="fr-FR" sz="1000" b="0" dirty="0"/>
                  <a:t> </a:t>
                </a:r>
                <a:r>
                  <a:rPr lang="fr-FR" sz="1000" b="0" dirty="0" err="1"/>
                  <a:t>solved</a:t>
                </a:r>
                <a:r>
                  <a:rPr lang="fr-FR" sz="1000" b="0" dirty="0"/>
                  <a:t> </a:t>
                </a:r>
                <a:r>
                  <a:rPr lang="fr-FR" sz="1000" b="0" dirty="0" err="1"/>
                  <a:t>is</a:t>
                </a:r>
                <a:r>
                  <a:rPr lang="fr-FR" sz="1000" b="0" dirty="0"/>
                  <a:t> </a:t>
                </a:r>
                <a:r>
                  <a:rPr lang="fr-FR" sz="1000" b="0" dirty="0" err="1"/>
                  <a:t>only</a:t>
                </a:r>
                <a:r>
                  <a:rPr lang="fr-FR" sz="1000" b="0" dirty="0"/>
                  <a:t> the </a:t>
                </a:r>
                <a:r>
                  <a:rPr lang="fr-FR" sz="1000" b="0" dirty="0" err="1"/>
                  <a:t>momentum</a:t>
                </a:r>
                <a:r>
                  <a:rPr lang="fr-FR" sz="1000" b="0" dirty="0"/>
                  <a:t> </a:t>
                </a:r>
                <a:r>
                  <a:rPr lang="fr-FR" sz="1000" b="0" dirty="0" err="1"/>
                  <a:t>equation</a:t>
                </a:r>
                <a:r>
                  <a:rPr lang="fr-FR" sz="1000" b="0" dirty="0"/>
                  <a:t> and the constitutive </a:t>
                </a:r>
                <a:r>
                  <a:rPr lang="fr-FR" sz="1000" b="0" dirty="0" err="1"/>
                  <a:t>equation</a:t>
                </a:r>
                <a:endParaRPr lang="fr-FR" sz="1000" b="0" dirty="0"/>
              </a:p>
              <a:p>
                <a:endParaRPr lang="fr-FR" sz="1000" b="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fr-FR" sz="1000" i="1">
                              <a:latin typeface="Cambria Math"/>
                            </a:rPr>
                            <m:t>𝑆</m:t>
                          </m:r>
                          <m:r>
                            <a:rPr lang="fr-FR" sz="1000" i="1">
                              <a:latin typeface="Cambria Math"/>
                            </a:rPr>
                            <m:t>+</m:t>
                          </m:r>
                          <m:r>
                            <a:rPr lang="fr-FR" sz="1000" i="1">
                              <a:latin typeface="Cambria Math"/>
                            </a:rPr>
                            <m:t>𝐴</m:t>
                          </m:r>
                          <m:sSup>
                            <m:sSupPr>
                              <m:ctrlPr>
                                <a:rPr lang="fr-FR" sz="1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fr-FR" sz="1000" i="1"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m:rPr>
                                  <m:brk m:alnAt="7"/>
                                </m:rPr>
                                <a:rPr lang="fr-FR" sz="1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fr-FR" sz="1000" i="1">
                                  <a:latin typeface="Cambria Math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fr-FR" sz="1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fr-FR" sz="1000" i="1">
                                  <a:latin typeface="Cambria Math"/>
                                </a:rPr>
                                <m:t>𝐴</m:t>
                              </m:r>
                            </m:e>
                            <m:sup>
                              <m:r>
                                <m:rPr>
                                  <m:brk m:alnAt="7"/>
                                </m:rPr>
                                <a:rPr lang="fr-FR" sz="1000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⃗"/>
                          <m:ctrlPr>
                            <a:rPr lang="fr-FR" sz="10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sz="1000" i="1">
                              <a:latin typeface="Cambria Math"/>
                            </a:rPr>
                            <m:t>𝑢</m:t>
                          </m:r>
                        </m:e>
                      </m:acc>
                      <m:r>
                        <a:rPr lang="fr-FR" sz="1000" b="0" i="1" smtClean="0">
                          <a:latin typeface="Cambria Math"/>
                        </a:rPr>
                        <m:t>=</m:t>
                      </m:r>
                      <m:r>
                        <a:rPr lang="fr-FR" sz="1000" b="1" i="1">
                          <a:latin typeface="Cambria Math"/>
                        </a:rPr>
                        <m:t>𝒇</m:t>
                      </m:r>
                    </m:oMath>
                  </m:oMathPara>
                </a14:m>
                <a:endParaRPr lang="fr-FR" sz="1000" b="0" i="1" dirty="0"/>
              </a:p>
              <a:p>
                <a:endParaRPr lang="fr-FR" sz="1000" b="0" i="1" dirty="0"/>
              </a:p>
              <a:p>
                <a:endParaRPr lang="fr-FR" sz="1000" b="0" dirty="0"/>
              </a:p>
              <a:p>
                <a:endParaRPr lang="fr-FR" sz="1000" b="0" dirty="0"/>
              </a:p>
              <a:p>
                <a:endParaRPr lang="fr-FR" sz="1000" dirty="0"/>
              </a:p>
            </p:txBody>
          </p:sp>
        </mc:Choice>
        <mc:Fallback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19160"/>
                <a:ext cx="8101448" cy="450937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5076056" y="1020292"/>
            <a:ext cx="2304256" cy="321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900" dirty="0" smtClean="0"/>
              <a:t>Extra </a:t>
            </a:r>
            <a:r>
              <a:rPr lang="fr-FR" sz="900" dirty="0" err="1" smtClean="0"/>
              <a:t>auxiliary</a:t>
            </a:r>
            <a:r>
              <a:rPr lang="fr-FR" sz="900" dirty="0" smtClean="0"/>
              <a:t> variable-</a:t>
            </a:r>
            <a:r>
              <a:rPr lang="fr-FR" sz="900" dirty="0" err="1" smtClean="0"/>
              <a:t>velocity</a:t>
            </a:r>
            <a:r>
              <a:rPr lang="fr-FR" sz="900" dirty="0" smtClean="0"/>
              <a:t> gradient </a:t>
            </a:r>
            <a:r>
              <a:rPr lang="fr-FR" sz="900" dirty="0" err="1" smtClean="0"/>
              <a:t>comes</a:t>
            </a:r>
            <a:r>
              <a:rPr lang="fr-FR" sz="900" dirty="0" smtClean="0"/>
              <a:t> </a:t>
            </a:r>
            <a:r>
              <a:rPr lang="fr-FR" sz="900" dirty="0" err="1" smtClean="0"/>
              <a:t>from</a:t>
            </a:r>
            <a:r>
              <a:rPr lang="fr-FR" sz="900" dirty="0" smtClean="0"/>
              <a:t> DEVSS-G stabilisation </a:t>
            </a:r>
            <a:endParaRPr lang="en-IN" sz="9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5951200" y="2561466"/>
                <a:ext cx="1728192" cy="57606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fr-FR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fr-FR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𝑟𝑒𝑑</m:t>
                        </m:r>
                      </m:sub>
                    </m:sSub>
                    <m:r>
                      <a:rPr lang="fr-FR" sz="14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𝜙</m:t>
                        </m:r>
                      </m:e>
                      <m:sup>
                        <m: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acc>
                      <m:accPr>
                        <m:chr m:val="⃗"/>
                        <m:ctrlP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𝑧</m:t>
                        </m:r>
                      </m:e>
                    </m:acc>
                    <m:r>
                      <a:rPr lang="fr-FR" sz="1400" b="0" i="1" smtClean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fr-FR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fr-FR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fr-FR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fr-FR" sz="1400" b="0" i="0" dirty="0" smtClean="0">
                    <a:solidFill>
                      <a:schemeClr val="tx1"/>
                    </a:solidFill>
                    <a:latin typeface="Cambria Math"/>
                  </a:rPr>
                  <a:t> 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∇</m:t>
                      </m:r>
                      <m:r>
                        <a:rPr lang="fr-F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. </m:t>
                      </m:r>
                      <m:sSub>
                        <m:sSubPr>
                          <m:ctrlPr>
                            <a:rPr lang="fr-F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fr-F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fr-FR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𝑟𝑒𝑑</m:t>
                          </m:r>
                        </m:sub>
                      </m:sSub>
                      <m:r>
                        <a:rPr lang="fr-FR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=0</m:t>
                      </m:r>
                    </m:oMath>
                  </m:oMathPara>
                </a14:m>
                <a:endParaRPr lang="en-IN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200" y="2561466"/>
                <a:ext cx="1728192" cy="57606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9"/>
          <p:cNvCxnSpPr/>
          <p:nvPr/>
        </p:nvCxnSpPr>
        <p:spPr>
          <a:xfrm>
            <a:off x="3563888" y="3075806"/>
            <a:ext cx="18722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024264" y="2284467"/>
            <a:ext cx="163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   Basis construction</a:t>
            </a:r>
            <a:endParaRPr lang="en-IN" sz="1200" dirty="0"/>
          </a:p>
        </p:txBody>
      </p:sp>
      <p:sp>
        <p:nvSpPr>
          <p:cNvPr id="15" name="Forme libre 14"/>
          <p:cNvSpPr/>
          <p:nvPr/>
        </p:nvSpPr>
        <p:spPr>
          <a:xfrm>
            <a:off x="4643560" y="1059872"/>
            <a:ext cx="428482" cy="214745"/>
          </a:xfrm>
          <a:custGeom>
            <a:avLst/>
            <a:gdLst>
              <a:gd name="connsiteX0" fmla="*/ 47482 w 428482"/>
              <a:gd name="connsiteY0" fmla="*/ 0 h 214745"/>
              <a:gd name="connsiteX1" fmla="*/ 19773 w 428482"/>
              <a:gd name="connsiteY1" fmla="*/ 166254 h 214745"/>
              <a:gd name="connsiteX2" fmla="*/ 47482 w 428482"/>
              <a:gd name="connsiteY2" fmla="*/ 180109 h 214745"/>
              <a:gd name="connsiteX3" fmla="*/ 68264 w 428482"/>
              <a:gd name="connsiteY3" fmla="*/ 200891 h 214745"/>
              <a:gd name="connsiteX4" fmla="*/ 109828 w 428482"/>
              <a:gd name="connsiteY4" fmla="*/ 214745 h 214745"/>
              <a:gd name="connsiteX5" fmla="*/ 179101 w 428482"/>
              <a:gd name="connsiteY5" fmla="*/ 187036 h 214745"/>
              <a:gd name="connsiteX6" fmla="*/ 220664 w 428482"/>
              <a:gd name="connsiteY6" fmla="*/ 159327 h 214745"/>
              <a:gd name="connsiteX7" fmla="*/ 255301 w 428482"/>
              <a:gd name="connsiteY7" fmla="*/ 117763 h 214745"/>
              <a:gd name="connsiteX8" fmla="*/ 296864 w 428482"/>
              <a:gd name="connsiteY8" fmla="*/ 90054 h 214745"/>
              <a:gd name="connsiteX9" fmla="*/ 359210 w 428482"/>
              <a:gd name="connsiteY9" fmla="*/ 96982 h 214745"/>
              <a:gd name="connsiteX10" fmla="*/ 379992 w 428482"/>
              <a:gd name="connsiteY10" fmla="*/ 110836 h 214745"/>
              <a:gd name="connsiteX11" fmla="*/ 366137 w 428482"/>
              <a:gd name="connsiteY11" fmla="*/ 131618 h 214745"/>
              <a:gd name="connsiteX12" fmla="*/ 373064 w 428482"/>
              <a:gd name="connsiteY12" fmla="*/ 83127 h 214745"/>
              <a:gd name="connsiteX13" fmla="*/ 414628 w 428482"/>
              <a:gd name="connsiteY13" fmla="*/ 124691 h 214745"/>
              <a:gd name="connsiteX14" fmla="*/ 428482 w 428482"/>
              <a:gd name="connsiteY14" fmla="*/ 131618 h 21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8482" h="214745">
                <a:moveTo>
                  <a:pt x="47482" y="0"/>
                </a:moveTo>
                <a:cubicBezTo>
                  <a:pt x="-9985" y="57467"/>
                  <a:pt x="-10171" y="40489"/>
                  <a:pt x="19773" y="166254"/>
                </a:cubicBezTo>
                <a:cubicBezTo>
                  <a:pt x="22165" y="176300"/>
                  <a:pt x="39079" y="174107"/>
                  <a:pt x="47482" y="180109"/>
                </a:cubicBezTo>
                <a:cubicBezTo>
                  <a:pt x="55454" y="185803"/>
                  <a:pt x="59700" y="196133"/>
                  <a:pt x="68264" y="200891"/>
                </a:cubicBezTo>
                <a:cubicBezTo>
                  <a:pt x="81030" y="207983"/>
                  <a:pt x="109828" y="214745"/>
                  <a:pt x="109828" y="214745"/>
                </a:cubicBezTo>
                <a:cubicBezTo>
                  <a:pt x="218563" y="201154"/>
                  <a:pt x="134769" y="225826"/>
                  <a:pt x="179101" y="187036"/>
                </a:cubicBezTo>
                <a:cubicBezTo>
                  <a:pt x="191632" y="176071"/>
                  <a:pt x="220664" y="159327"/>
                  <a:pt x="220664" y="159327"/>
                </a:cubicBezTo>
                <a:cubicBezTo>
                  <a:pt x="232979" y="140854"/>
                  <a:pt x="236838" y="132123"/>
                  <a:pt x="255301" y="117763"/>
                </a:cubicBezTo>
                <a:cubicBezTo>
                  <a:pt x="268444" y="107540"/>
                  <a:pt x="296864" y="90054"/>
                  <a:pt x="296864" y="90054"/>
                </a:cubicBezTo>
                <a:cubicBezTo>
                  <a:pt x="317646" y="92363"/>
                  <a:pt x="338924" y="91911"/>
                  <a:pt x="359210" y="96982"/>
                </a:cubicBezTo>
                <a:cubicBezTo>
                  <a:pt x="367287" y="99001"/>
                  <a:pt x="378359" y="102672"/>
                  <a:pt x="379992" y="110836"/>
                </a:cubicBezTo>
                <a:cubicBezTo>
                  <a:pt x="381625" y="119000"/>
                  <a:pt x="370755" y="124691"/>
                  <a:pt x="366137" y="131618"/>
                </a:cubicBezTo>
                <a:cubicBezTo>
                  <a:pt x="368446" y="115454"/>
                  <a:pt x="360314" y="93327"/>
                  <a:pt x="373064" y="83127"/>
                </a:cubicBezTo>
                <a:cubicBezTo>
                  <a:pt x="385641" y="73066"/>
                  <a:pt x="410084" y="120147"/>
                  <a:pt x="414628" y="124691"/>
                </a:cubicBezTo>
                <a:cubicBezTo>
                  <a:pt x="418279" y="128342"/>
                  <a:pt x="423864" y="129309"/>
                  <a:pt x="428482" y="13161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990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496654" y="2349252"/>
                <a:ext cx="2300565" cy="379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𝜓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𝑀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Θ</m:t>
                      </m:r>
                      <m:r>
                        <a:rPr lang="fr-FR" b="1" i="1" smtClean="0">
                          <a:latin typeface="Cambria Math"/>
                        </a:rPr>
                        <m:t>𝒘</m:t>
                      </m:r>
                      <m:r>
                        <a:rPr lang="fr-FR" b="0" i="1" smtClean="0">
                          <a:latin typeface="Cambria Math"/>
                        </a:rPr>
                        <m:t>=∫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𝜓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fr-FR" b="1" i="1" smtClean="0">
                          <a:latin typeface="Cambria Math"/>
                        </a:rPr>
                        <m:t>𝒇</m:t>
                      </m:r>
                      <m:r>
                        <a:rPr lang="fr-FR" b="1" i="1" smtClean="0">
                          <a:latin typeface="Cambria Math"/>
                        </a:rPr>
                        <m:t> </m:t>
                      </m:r>
                      <m:r>
                        <a:rPr lang="fr-FR" b="0" i="1" smtClean="0">
                          <a:latin typeface="Cambria Math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Ω</m:t>
                      </m:r>
                      <m:r>
                        <a:rPr lang="fr-FR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54" y="2349252"/>
                <a:ext cx="2300565" cy="379848"/>
              </a:xfrm>
              <a:prstGeom prst="rect">
                <a:avLst/>
              </a:prstGeom>
              <a:blipFill rotWithShape="1">
                <a:blip r:embed="rId2"/>
                <a:stretch>
                  <a:fillRect b="-174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/>
          <p:cNvGrpSpPr/>
          <p:nvPr/>
        </p:nvGrpSpPr>
        <p:grpSpPr>
          <a:xfrm>
            <a:off x="2987824" y="817558"/>
            <a:ext cx="2970557" cy="1000388"/>
            <a:chOff x="2123728" y="915566"/>
            <a:chExt cx="2970557" cy="100038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ZoneTexte 1"/>
                <p:cNvSpPr txBox="1"/>
                <p:nvPr/>
              </p:nvSpPr>
              <p:spPr>
                <a:xfrm>
                  <a:off x="2123728" y="915566"/>
                  <a:ext cx="29705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Φ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  <m:d>
                          <m:d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/>
                              </a:rPr>
                              <m:t>𝑆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fr-FR" i="1">
                                <a:latin typeface="Cambria Math"/>
                              </a:rPr>
                              <m:t>𝐴</m:t>
                            </m:r>
                            <m:sSup>
                              <m:sSupPr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fr-FR" i="1">
                                    <a:latin typeface="Cambria Math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m:rPr>
                                    <m:brk m:alnAt="7"/>
                                  </m:rPr>
                                  <a:rPr lang="fr-FR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fr-FR" i="1">
                                    <a:latin typeface="Cambria Math"/>
                                  </a:rPr>
                                  <m:t>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fr-FR" i="1">
                                    <a:latin typeface="Cambria Math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m:rPr>
                                    <m:brk m:alnAt="7"/>
                                  </m:rPr>
                                  <a:rPr lang="fr-FR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  <m:r>
                          <a:rPr lang="fr-FR" b="0" i="1" smtClean="0">
                            <a:latin typeface="Cambria Math"/>
                          </a:rPr>
                          <m:t>𝜙</m:t>
                        </m:r>
                        <m:r>
                          <a:rPr lang="fr-FR" b="0" i="1" smtClean="0">
                            <a:latin typeface="Cambria Math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𝑧</m:t>
                            </m:r>
                          </m:e>
                        </m:acc>
                        <m:r>
                          <a:rPr lang="fr-FR" i="1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fr-FR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𝜙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  <m:r>
                          <a:rPr lang="fr-FR" b="1" i="1">
                            <a:latin typeface="Cambria Math"/>
                          </a:rPr>
                          <m:t>𝒇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>
            <p:sp>
              <p:nvSpPr>
                <p:cNvPr id="2" name="ZoneTexte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3728" y="915566"/>
                  <a:ext cx="2970557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t="-21311" b="-1311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Accolade fermante 4"/>
            <p:cNvSpPr/>
            <p:nvPr/>
          </p:nvSpPr>
          <p:spPr>
            <a:xfrm rot="16200000" flipH="1">
              <a:off x="2987825" y="564817"/>
              <a:ext cx="360040" cy="180020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03749" y="1709222"/>
              <a:ext cx="1728192" cy="2067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 smtClean="0"/>
                <a:t>Precomputed</a:t>
              </a:r>
              <a:r>
                <a:rPr lang="fr-FR" sz="1200" dirty="0" smtClean="0"/>
                <a:t>!</a:t>
              </a:r>
              <a:endParaRPr lang="en-IN" sz="1200" dirty="0"/>
            </a:p>
          </p:txBody>
        </p:sp>
      </p:grpSp>
      <p:sp>
        <p:nvSpPr>
          <p:cNvPr id="7" name="Accolade fermante 6"/>
          <p:cNvSpPr/>
          <p:nvPr/>
        </p:nvSpPr>
        <p:spPr>
          <a:xfrm rot="16200000" flipH="1">
            <a:off x="878143" y="2527632"/>
            <a:ext cx="180021" cy="5829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611560" y="3052386"/>
            <a:ext cx="1728192" cy="419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/>
              <a:t>Precomputed</a:t>
            </a:r>
            <a:r>
              <a:rPr lang="fr-FR" sz="1200" dirty="0" smtClean="0"/>
              <a:t> or Non </a:t>
            </a:r>
            <a:r>
              <a:rPr lang="fr-FR" sz="1200" dirty="0" err="1" smtClean="0"/>
              <a:t>precomputed</a:t>
            </a:r>
            <a:r>
              <a:rPr lang="fr-FR" sz="1200" dirty="0" smtClean="0"/>
              <a:t>!</a:t>
            </a:r>
            <a:endParaRPr lang="en-IN" sz="1200" dirty="0"/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2922596857"/>
              </p:ext>
            </p:extLst>
          </p:nvPr>
        </p:nvGraphicFramePr>
        <p:xfrm>
          <a:off x="2785748" y="2211710"/>
          <a:ext cx="5760640" cy="18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ZoneTexte 11"/>
          <p:cNvSpPr txBox="1"/>
          <p:nvPr/>
        </p:nvSpPr>
        <p:spPr>
          <a:xfrm>
            <a:off x="496654" y="123478"/>
            <a:ext cx="3535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Reduced</a:t>
            </a:r>
            <a:r>
              <a:rPr lang="fr-FR" dirty="0" smtClean="0"/>
              <a:t> </a:t>
            </a:r>
            <a:r>
              <a:rPr lang="fr-FR" dirty="0" err="1" smtClean="0"/>
              <a:t>order</a:t>
            </a:r>
            <a:r>
              <a:rPr lang="fr-FR" dirty="0" smtClean="0"/>
              <a:t> Model </a:t>
            </a:r>
            <a:endParaRPr lang="en-IN" dirty="0"/>
          </a:p>
        </p:txBody>
      </p:sp>
      <p:sp>
        <p:nvSpPr>
          <p:cNvPr id="13" name="ZoneTexte 12"/>
          <p:cNvSpPr txBox="1"/>
          <p:nvPr/>
        </p:nvSpPr>
        <p:spPr>
          <a:xfrm>
            <a:off x="676673" y="817558"/>
            <a:ext cx="1735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/>
              <a:t>Momentum</a:t>
            </a:r>
            <a:r>
              <a:rPr lang="fr-FR" sz="1200" dirty="0" smtClean="0"/>
              <a:t> </a:t>
            </a:r>
            <a:r>
              <a:rPr lang="fr-FR" sz="1200" dirty="0" err="1" smtClean="0"/>
              <a:t>Eq</a:t>
            </a:r>
            <a:r>
              <a:rPr lang="fr-FR" sz="1200" dirty="0" smtClean="0"/>
              <a:t>:</a:t>
            </a:r>
            <a:endParaRPr lang="en-IN" sz="1200" dirty="0"/>
          </a:p>
        </p:txBody>
      </p:sp>
      <p:sp>
        <p:nvSpPr>
          <p:cNvPr id="14" name="ZoneTexte 13"/>
          <p:cNvSpPr txBox="1"/>
          <p:nvPr/>
        </p:nvSpPr>
        <p:spPr>
          <a:xfrm>
            <a:off x="676673" y="1979920"/>
            <a:ext cx="1800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Constitutive </a:t>
            </a:r>
            <a:r>
              <a:rPr lang="fr-FR" sz="1200" dirty="0" err="1" smtClean="0"/>
              <a:t>Eq</a:t>
            </a:r>
            <a:r>
              <a:rPr lang="fr-FR" sz="1200" dirty="0" smtClean="0"/>
              <a:t>:</a:t>
            </a:r>
            <a:endParaRPr lang="en-IN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/>
              <p:cNvSpPr txBox="1"/>
              <p:nvPr/>
            </p:nvSpPr>
            <p:spPr>
              <a:xfrm>
                <a:off x="5868144" y="1191532"/>
                <a:ext cx="3168352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050" b="0" i="1" smtClean="0">
                          <a:latin typeface="Cambria Math"/>
                        </a:rPr>
                        <m:t>𝜙</m:t>
                      </m:r>
                      <m:r>
                        <a:rPr lang="fr-FR" sz="1050" b="0" i="1" smtClean="0">
                          <a:latin typeface="Cambria Math"/>
                        </a:rPr>
                        <m:t>−</m:t>
                      </m:r>
                      <m:r>
                        <a:rPr lang="fr-FR" sz="1050" b="0" i="1" smtClean="0">
                          <a:latin typeface="Cambria Math"/>
                        </a:rPr>
                        <m:t>𝑅𝐵</m:t>
                      </m:r>
                      <m:r>
                        <a:rPr lang="fr-FR" sz="1050" b="0" i="1" smtClean="0">
                          <a:latin typeface="Cambria Math"/>
                        </a:rPr>
                        <m:t> </m:t>
                      </m:r>
                      <m:r>
                        <a:rPr lang="fr-FR" sz="1050" b="0" i="1" smtClean="0">
                          <a:latin typeface="Cambria Math"/>
                        </a:rPr>
                        <m:t>𝑜𝑓</m:t>
                      </m:r>
                      <m:r>
                        <a:rPr lang="fr-FR" sz="1050" b="0" i="1" smtClean="0">
                          <a:latin typeface="Cambria Math"/>
                        </a:rPr>
                        <m:t> </m:t>
                      </m:r>
                      <m:r>
                        <a:rPr lang="fr-FR" sz="1050" b="0" i="1" smtClean="0">
                          <a:latin typeface="Cambria Math"/>
                        </a:rPr>
                        <m:t>𝑣𝑒𝑙𝑜𝑐𝑖𝑡𝑦</m:t>
                      </m:r>
                      <m:r>
                        <a:rPr lang="fr-FR" sz="1050" b="0" i="1" smtClean="0">
                          <a:latin typeface="Cambria Math"/>
                        </a:rPr>
                        <m:t> </m:t>
                      </m:r>
                      <m:r>
                        <a:rPr lang="fr-FR" sz="1050" b="0" i="1" smtClean="0">
                          <a:latin typeface="Cambria Math"/>
                        </a:rPr>
                        <m:t>𝑓𝑖𝑒𝑙𝑑</m:t>
                      </m:r>
                    </m:oMath>
                  </m:oMathPara>
                </a14:m>
                <a:endParaRPr lang="fr-FR" sz="1050" b="0" dirty="0" smtClean="0"/>
              </a:p>
              <a:p>
                <a:r>
                  <a:rPr lang="fr-FR" sz="1050" b="0" dirty="0" smtClean="0"/>
                  <a:t> </a:t>
                </a:r>
                <a14:m>
                  <m:oMath xmlns:m="http://schemas.openxmlformats.org/officeDocument/2006/math">
                    <m:r>
                      <a:rPr lang="fr-FR" sz="1050" b="0" i="0" smtClean="0">
                        <a:latin typeface="Cambria Math"/>
                      </a:rPr>
                      <m:t>                         </m:t>
                    </m:r>
                    <m:r>
                      <a:rPr lang="fr-FR" sz="1050" b="0" i="1" smtClean="0">
                        <a:latin typeface="Cambria Math"/>
                      </a:rPr>
                      <m:t>𝜓</m:t>
                    </m:r>
                    <m:r>
                      <a:rPr lang="fr-FR" sz="1050" b="0" i="1" smtClean="0">
                        <a:latin typeface="Cambria Math"/>
                      </a:rPr>
                      <m:t>−</m:t>
                    </m:r>
                    <m:r>
                      <a:rPr lang="fr-FR" sz="1050" b="0" i="1" smtClean="0">
                        <a:latin typeface="Cambria Math"/>
                      </a:rPr>
                      <m:t>𝑅𝐵</m:t>
                    </m:r>
                    <m:r>
                      <a:rPr lang="fr-FR" sz="1050" b="0" i="1" smtClean="0">
                        <a:latin typeface="Cambria Math"/>
                      </a:rPr>
                      <m:t> </m:t>
                    </m:r>
                    <m:r>
                      <a:rPr lang="fr-FR" sz="1050" b="0" i="1" smtClean="0">
                        <a:latin typeface="Cambria Math"/>
                      </a:rPr>
                      <m:t>𝑜𝑓</m:t>
                    </m:r>
                    <m:r>
                      <a:rPr lang="fr-FR" sz="1050" b="0" i="1" smtClean="0">
                        <a:latin typeface="Cambria Math"/>
                      </a:rPr>
                      <m:t> </m:t>
                    </m:r>
                    <m:r>
                      <a:rPr lang="fr-FR" sz="1050" b="0" i="1" smtClean="0">
                        <a:latin typeface="Cambria Math"/>
                      </a:rPr>
                      <m:t>𝐿𝑜𝑔</m:t>
                    </m:r>
                    <m:r>
                      <a:rPr lang="fr-FR" sz="1050" b="0" i="1" smtClean="0">
                        <a:latin typeface="Cambria Math"/>
                      </a:rPr>
                      <m:t> </m:t>
                    </m:r>
                    <m:r>
                      <a:rPr lang="fr-FR" sz="1050" b="0" i="1" smtClean="0">
                        <a:latin typeface="Cambria Math"/>
                      </a:rPr>
                      <m:t>𝑐𝑜𝑛𝑓𝑜𝑟𝑚𝑎𝑡𝑖𝑜𝑛</m:t>
                    </m:r>
                    <m:r>
                      <a:rPr lang="fr-FR" sz="1050" b="0" i="1" smtClean="0">
                        <a:latin typeface="Cambria Math"/>
                      </a:rPr>
                      <m:t> </m:t>
                    </m:r>
                    <m:r>
                      <a:rPr lang="fr-FR" sz="1050" b="0" i="1" smtClean="0">
                        <a:latin typeface="Cambria Math"/>
                      </a:rPr>
                      <m:t>𝑡𝑒𝑛𝑠𝑜𝑟</m:t>
                    </m:r>
                  </m:oMath>
                </a14:m>
                <a:endParaRPr lang="fr-FR" sz="1050" b="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1050" b="0" i="0" smtClean="0">
                          <a:latin typeface="Cambria Math"/>
                        </a:rPr>
                        <m:t>Θ</m:t>
                      </m:r>
                      <m:r>
                        <a:rPr lang="fr-FR" sz="1050" b="0" i="1" smtClean="0">
                          <a:latin typeface="Cambria Math"/>
                        </a:rPr>
                        <m:t>−</m:t>
                      </m:r>
                      <m:r>
                        <a:rPr lang="fr-FR" sz="1050" b="0" i="1" smtClean="0">
                          <a:latin typeface="Cambria Math"/>
                        </a:rPr>
                        <m:t>𝑅𝐵</m:t>
                      </m:r>
                      <m:r>
                        <a:rPr lang="fr-FR" sz="1050" b="0" i="1" smtClean="0">
                          <a:latin typeface="Cambria Math"/>
                        </a:rPr>
                        <m:t> </m:t>
                      </m:r>
                      <m:r>
                        <a:rPr lang="fr-FR" sz="1050" b="0" i="1" smtClean="0">
                          <a:latin typeface="Cambria Math"/>
                        </a:rPr>
                        <m:t>𝑜𝑓</m:t>
                      </m:r>
                      <m:r>
                        <a:rPr lang="fr-FR" sz="1050" b="0" i="1" smtClean="0">
                          <a:latin typeface="Cambria Math"/>
                        </a:rPr>
                        <m:t> </m:t>
                      </m:r>
                      <m:r>
                        <a:rPr lang="fr-FR" sz="1050" b="0" i="1" smtClean="0">
                          <a:latin typeface="Cambria Math"/>
                        </a:rPr>
                        <m:t>𝑇𝑒𝑠𝑡</m:t>
                      </m:r>
                      <m:r>
                        <a:rPr lang="fr-FR" sz="1050" b="0" i="1" smtClean="0">
                          <a:latin typeface="Cambria Math"/>
                        </a:rPr>
                        <m:t> </m:t>
                      </m:r>
                      <m:r>
                        <a:rPr lang="fr-FR" sz="1050" b="0" i="1" smtClean="0">
                          <a:latin typeface="Cambria Math"/>
                        </a:rPr>
                        <m:t>𝑓𝑢𝑛𝑐𝑡𝑖𝑜𝑛</m:t>
                      </m:r>
                    </m:oMath>
                  </m:oMathPara>
                </a14:m>
                <a:endParaRPr lang="en-IN" sz="1050" dirty="0"/>
              </a:p>
            </p:txBody>
          </p:sp>
        </mc:Choice>
        <mc:Fallback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191532"/>
                <a:ext cx="3168352" cy="577081"/>
              </a:xfrm>
              <a:prstGeom prst="rect">
                <a:avLst/>
              </a:prstGeom>
              <a:blipFill rotWithShape="1">
                <a:blip r:embed="rId9"/>
                <a:stretch>
                  <a:fillRect b="-21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6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491889" y="6275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11510"/>
            <a:ext cx="4032448" cy="274297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7818"/>
            <a:ext cx="3960440" cy="276117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39552" y="82828"/>
            <a:ext cx="213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Numerical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en-IN" dirty="0"/>
          </a:p>
        </p:txBody>
      </p:sp>
      <p:sp>
        <p:nvSpPr>
          <p:cNvPr id="5" name="ZoneTexte 4"/>
          <p:cNvSpPr txBox="1"/>
          <p:nvPr/>
        </p:nvSpPr>
        <p:spPr>
          <a:xfrm>
            <a:off x="539552" y="3579862"/>
            <a:ext cx="82496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Offline stabilization </a:t>
            </a:r>
            <a:r>
              <a:rPr lang="en-US" sz="1100" dirty="0"/>
              <a:t>leads to results that are comparable to those of </a:t>
            </a:r>
            <a:r>
              <a:rPr lang="en-US" sz="1100" dirty="0" smtClean="0"/>
              <a:t>online stabilization </a:t>
            </a:r>
            <a:r>
              <a:rPr lang="en-US" sz="1100" dirty="0"/>
              <a:t>with considerably lower computational effort. </a:t>
            </a:r>
            <a:endParaRPr lang="en-US" sz="1100" dirty="0" smtClean="0"/>
          </a:p>
          <a:p>
            <a:pPr marL="171450" indent="-171450">
              <a:buFont typeface="Wingdings" pitchFamily="2" charset="2"/>
              <a:buChar char="v"/>
            </a:pPr>
            <a:r>
              <a:rPr lang="en-US" sz="1100" dirty="0" smtClean="0"/>
              <a:t>But </a:t>
            </a:r>
            <a:r>
              <a:rPr lang="en-US" sz="1100" dirty="0"/>
              <a:t>the results can be further improved by applying hyper-reduction of the nonlinear term</a:t>
            </a:r>
            <a:endParaRPr lang="en-IN" sz="1100" dirty="0"/>
          </a:p>
        </p:txBody>
      </p:sp>
      <p:sp>
        <p:nvSpPr>
          <p:cNvPr id="6" name="ZoneTexte 5"/>
          <p:cNvSpPr txBox="1"/>
          <p:nvPr/>
        </p:nvSpPr>
        <p:spPr>
          <a:xfrm>
            <a:off x="2627784" y="3158595"/>
            <a:ext cx="496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 </a:t>
            </a:r>
            <a:r>
              <a:rPr lang="en-US" sz="1000" dirty="0" smtClean="0">
                <a:solidFill>
                  <a:srgbClr val="C00000"/>
                </a:solidFill>
              </a:rPr>
              <a:t>Fig: (L)L2 </a:t>
            </a:r>
            <a:r>
              <a:rPr lang="en-US" sz="1000" dirty="0">
                <a:solidFill>
                  <a:srgbClr val="C00000"/>
                </a:solidFill>
              </a:rPr>
              <a:t>norm error between FOM and ROM solution. (R)Computational speed up </a:t>
            </a:r>
            <a:r>
              <a:rPr lang="en-US" sz="1000" dirty="0" smtClean="0">
                <a:solidFill>
                  <a:srgbClr val="C00000"/>
                </a:solidFill>
              </a:rPr>
              <a:t>using offline </a:t>
            </a:r>
            <a:r>
              <a:rPr lang="en-US" sz="1000" dirty="0">
                <a:solidFill>
                  <a:srgbClr val="C00000"/>
                </a:solidFill>
              </a:rPr>
              <a:t>and </a:t>
            </a:r>
            <a:r>
              <a:rPr lang="en-US" sz="1000" dirty="0" smtClean="0">
                <a:solidFill>
                  <a:srgbClr val="C00000"/>
                </a:solidFill>
              </a:rPr>
              <a:t>online  </a:t>
            </a:r>
            <a:r>
              <a:rPr lang="en-US" sz="1000" dirty="0" err="1" smtClean="0">
                <a:solidFill>
                  <a:srgbClr val="C00000"/>
                </a:solidFill>
              </a:rPr>
              <a:t>stabilisation</a:t>
            </a:r>
            <a:endParaRPr lang="en-IN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34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03598"/>
            <a:ext cx="3096344" cy="198022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931790"/>
            <a:ext cx="3168352" cy="201622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622" y="411510"/>
            <a:ext cx="3200136" cy="205723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23528" y="195486"/>
            <a:ext cx="3638955" cy="7386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fr-FR" sz="1400" dirty="0"/>
              <a:t>DEIM Points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sz="1400" dirty="0" err="1"/>
              <a:t>Weights</a:t>
            </a:r>
            <a:r>
              <a:rPr lang="fr-FR" sz="1400" dirty="0"/>
              <a:t> of EIM points</a:t>
            </a:r>
          </a:p>
          <a:p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611560" y="3363838"/>
            <a:ext cx="27363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v"/>
            </a:pPr>
            <a:r>
              <a:rPr lang="en-US" sz="1100" dirty="0">
                <a:solidFill>
                  <a:srgbClr val="C00000"/>
                </a:solidFill>
              </a:rPr>
              <a:t> DEIM </a:t>
            </a:r>
            <a:r>
              <a:rPr lang="en-US" sz="1100" dirty="0" smtClean="0">
                <a:solidFill>
                  <a:srgbClr val="C00000"/>
                </a:solidFill>
              </a:rPr>
              <a:t>unable to preserve </a:t>
            </a:r>
            <a:r>
              <a:rPr lang="en-US" sz="1100" dirty="0">
                <a:solidFill>
                  <a:srgbClr val="C00000"/>
                </a:solidFill>
              </a:rPr>
              <a:t>the stability properties of the original numerical scheme used for the </a:t>
            </a:r>
            <a:r>
              <a:rPr lang="en-US" sz="1100" dirty="0" smtClean="0">
                <a:solidFill>
                  <a:srgbClr val="C00000"/>
                </a:solidFill>
              </a:rPr>
              <a:t>FOM</a:t>
            </a:r>
            <a:endParaRPr lang="en-IN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37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55526"/>
            <a:ext cx="3047251" cy="192499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843558"/>
            <a:ext cx="3096344" cy="266429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67544" y="27551"/>
            <a:ext cx="3347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Integration</a:t>
            </a:r>
            <a:r>
              <a:rPr lang="fr-FR" sz="1400" dirty="0"/>
              <a:t> points </a:t>
            </a:r>
            <a:r>
              <a:rPr lang="fr-FR" sz="1400" dirty="0" err="1"/>
              <a:t>using</a:t>
            </a:r>
            <a:r>
              <a:rPr lang="fr-FR" sz="1400" dirty="0"/>
              <a:t> Hyper </a:t>
            </a:r>
            <a:r>
              <a:rPr lang="fr-FR" sz="1400" dirty="0" err="1"/>
              <a:t>reduction</a:t>
            </a:r>
            <a:endParaRPr lang="fr-FR" sz="1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5" y="2508844"/>
            <a:ext cx="3059359" cy="203733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211960" y="3723878"/>
            <a:ext cx="45922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q"/>
            </a:pPr>
            <a:r>
              <a:rPr lang="en-US" sz="1100" dirty="0" smtClean="0">
                <a:solidFill>
                  <a:srgbClr val="C00000"/>
                </a:solidFill>
              </a:rPr>
              <a:t>Reduction of Integration </a:t>
            </a:r>
            <a:r>
              <a:rPr lang="en-US" sz="1100" dirty="0">
                <a:solidFill>
                  <a:srgbClr val="C00000"/>
                </a:solidFill>
              </a:rPr>
              <a:t>points </a:t>
            </a:r>
            <a:r>
              <a:rPr lang="en-US" sz="1100" dirty="0" smtClean="0">
                <a:solidFill>
                  <a:srgbClr val="C00000"/>
                </a:solidFill>
              </a:rPr>
              <a:t>from  </a:t>
            </a:r>
            <a:r>
              <a:rPr lang="en-US" sz="1100" dirty="0">
                <a:solidFill>
                  <a:srgbClr val="C00000"/>
                </a:solidFill>
              </a:rPr>
              <a:t>106506 to 1003 for the </a:t>
            </a:r>
            <a:r>
              <a:rPr lang="en-US" sz="1100" dirty="0" err="1">
                <a:solidFill>
                  <a:srgbClr val="C00000"/>
                </a:solidFill>
              </a:rPr>
              <a:t>rhs</a:t>
            </a:r>
            <a:r>
              <a:rPr lang="en-US" sz="1100" dirty="0">
                <a:solidFill>
                  <a:srgbClr val="C00000"/>
                </a:solidFill>
              </a:rPr>
              <a:t> of the constitutive equation and to 1459 quadrature points for the momentum equation!!</a:t>
            </a:r>
            <a:endParaRPr lang="en-IN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32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059586"/>
            <a:ext cx="3297664" cy="227209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059585"/>
            <a:ext cx="3297664" cy="2272097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2339752" y="3651870"/>
            <a:ext cx="53133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(L) Relative </a:t>
            </a:r>
            <a:r>
              <a:rPr lang="fr-FR" sz="1400" dirty="0" err="1"/>
              <a:t>error</a:t>
            </a:r>
            <a:r>
              <a:rPr lang="fr-FR" sz="1400" dirty="0"/>
              <a:t> of flow </a:t>
            </a:r>
            <a:r>
              <a:rPr lang="fr-FR" sz="1400" dirty="0" err="1"/>
              <a:t>past</a:t>
            </a:r>
            <a:r>
              <a:rPr lang="fr-FR" sz="1400" dirty="0"/>
              <a:t> a </a:t>
            </a:r>
            <a:r>
              <a:rPr lang="fr-FR" sz="1400" dirty="0" err="1"/>
              <a:t>sphere</a:t>
            </a:r>
            <a:r>
              <a:rPr lang="fr-FR" sz="1400" dirty="0"/>
              <a:t> </a:t>
            </a:r>
            <a:r>
              <a:rPr lang="fr-FR" sz="1400" dirty="0" err="1"/>
              <a:t>problem</a:t>
            </a:r>
            <a:r>
              <a:rPr lang="fr-FR" sz="1400" dirty="0"/>
              <a:t> </a:t>
            </a:r>
            <a:r>
              <a:rPr lang="fr-FR" sz="1400" dirty="0" err="1"/>
              <a:t>between</a:t>
            </a:r>
            <a:r>
              <a:rPr lang="fr-FR" sz="1400" dirty="0"/>
              <a:t> FOM and ROM solutions and (R) Relative </a:t>
            </a:r>
            <a:r>
              <a:rPr lang="fr-FR" sz="1400" dirty="0" err="1"/>
              <a:t>error</a:t>
            </a:r>
            <a:r>
              <a:rPr lang="fr-FR" sz="1400" dirty="0"/>
              <a:t> of contraction flow </a:t>
            </a:r>
            <a:r>
              <a:rPr lang="fr-FR" sz="1400" dirty="0" err="1"/>
              <a:t>problem</a:t>
            </a: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611560" y="702537"/>
            <a:ext cx="4968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fr-FR" sz="1400" dirty="0" err="1" smtClean="0"/>
              <a:t>Mesh</a:t>
            </a:r>
            <a:r>
              <a:rPr lang="fr-FR" sz="1400" dirty="0" smtClean="0"/>
              <a:t> </a:t>
            </a:r>
            <a:r>
              <a:rPr lang="fr-FR" sz="1400" dirty="0" err="1" smtClean="0"/>
              <a:t>dependency</a:t>
            </a:r>
            <a:r>
              <a:rPr lang="fr-FR" sz="1400" dirty="0" smtClean="0"/>
              <a:t> on the convergence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62506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1560" y="794955"/>
            <a:ext cx="69847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US" sz="1200" dirty="0" smtClean="0"/>
              <a:t>The </a:t>
            </a:r>
            <a:r>
              <a:rPr lang="en-US" sz="1200" dirty="0"/>
              <a:t>algebraic problem is greatly simplified in the ROM formulation since  </a:t>
            </a:r>
            <a:endParaRPr lang="en-US" sz="1200" dirty="0" smtClean="0"/>
          </a:p>
          <a:p>
            <a:r>
              <a:rPr lang="en-US" sz="1200" dirty="0" smtClean="0"/>
              <a:t>     </a:t>
            </a:r>
          </a:p>
          <a:p>
            <a:pPr marL="628650" lvl="1" indent="-171450">
              <a:buFont typeface="Wingdings" pitchFamily="2" charset="2"/>
              <a:buChar char="ü"/>
            </a:pPr>
            <a:r>
              <a:rPr lang="en-US" sz="1200" dirty="0" smtClean="0"/>
              <a:t> </a:t>
            </a:r>
            <a:r>
              <a:rPr lang="en-US" sz="1200" dirty="0"/>
              <a:t>By construction of the reduced basis, incompressibility constraint is automatically </a:t>
            </a:r>
            <a:r>
              <a:rPr lang="en-US" sz="1200" dirty="0" smtClean="0"/>
              <a:t>satisfied, </a:t>
            </a:r>
            <a:r>
              <a:rPr lang="en-US" sz="1200" dirty="0" smtClean="0">
                <a:solidFill>
                  <a:srgbClr val="0070C0"/>
                </a:solidFill>
              </a:rPr>
              <a:t>removes </a:t>
            </a:r>
            <a:r>
              <a:rPr lang="en-US" sz="1200" dirty="0">
                <a:solidFill>
                  <a:srgbClr val="0070C0"/>
                </a:solidFill>
              </a:rPr>
              <a:t>the pressure </a:t>
            </a:r>
            <a:r>
              <a:rPr lang="en-US" sz="1200" dirty="0" err="1" smtClean="0">
                <a:solidFill>
                  <a:srgbClr val="0070C0"/>
                </a:solidFill>
              </a:rPr>
              <a:t>dofs</a:t>
            </a:r>
            <a:endParaRPr lang="en-US" sz="1200" dirty="0">
              <a:solidFill>
                <a:srgbClr val="0070C0"/>
              </a:solidFill>
            </a:endParaRPr>
          </a:p>
          <a:p>
            <a:pPr marL="628650" lvl="1" indent="-171450">
              <a:buFont typeface="Wingdings" pitchFamily="2" charset="2"/>
              <a:buChar char="ü"/>
            </a:pPr>
            <a:r>
              <a:rPr lang="en-US" sz="1200" dirty="0" smtClean="0"/>
              <a:t> Momentum </a:t>
            </a:r>
            <a:r>
              <a:rPr lang="en-US" sz="1200" dirty="0"/>
              <a:t>equation does not need DEVSS stabilization anymore  </a:t>
            </a:r>
            <a:r>
              <a:rPr lang="en-US" sz="1200" dirty="0" smtClean="0">
                <a:solidFill>
                  <a:srgbClr val="0070C0"/>
                </a:solidFill>
              </a:rPr>
              <a:t>removes </a:t>
            </a:r>
            <a:r>
              <a:rPr lang="en-US" sz="1200" dirty="0">
                <a:solidFill>
                  <a:srgbClr val="0070C0"/>
                </a:solidFill>
              </a:rPr>
              <a:t>the velocity gradient </a:t>
            </a:r>
            <a:r>
              <a:rPr lang="en-US" sz="1200" dirty="0" err="1" smtClean="0">
                <a:solidFill>
                  <a:srgbClr val="0070C0"/>
                </a:solidFill>
              </a:rPr>
              <a:t>dofs</a:t>
            </a:r>
            <a:endParaRPr lang="en-US" sz="1200" dirty="0">
              <a:solidFill>
                <a:srgbClr val="0070C0"/>
              </a:solidFill>
            </a:endParaRPr>
          </a:p>
          <a:p>
            <a:pPr marL="628650" lvl="1" indent="-171450">
              <a:buFont typeface="Wingdings" pitchFamily="2" charset="2"/>
              <a:buChar char="ü"/>
            </a:pPr>
            <a:r>
              <a:rPr lang="en-US" sz="1200" dirty="0" smtClean="0"/>
              <a:t>Stabilization </a:t>
            </a:r>
            <a:r>
              <a:rPr lang="en-US" sz="1200" dirty="0"/>
              <a:t>of the advection term in the constitutive equation can be simplified through an offline stabilization procedure.   </a:t>
            </a:r>
            <a:endParaRPr lang="en-US" sz="1200" dirty="0" smtClean="0"/>
          </a:p>
          <a:p>
            <a:pPr marL="171450" indent="-171450">
              <a:buFont typeface="Wingdings" pitchFamily="2" charset="2"/>
              <a:buChar char="Ø"/>
            </a:pPr>
            <a:endParaRPr lang="en-US" sz="1200" dirty="0"/>
          </a:p>
          <a:p>
            <a:r>
              <a:rPr lang="en-US" sz="1200" dirty="0" smtClean="0"/>
              <a:t>Particular </a:t>
            </a:r>
            <a:r>
              <a:rPr lang="en-US" sz="1200" dirty="0"/>
              <a:t>attention must be paid to the treatment of the nonlinear term as it may lead to instability of the reduced order scheme </a:t>
            </a:r>
            <a:r>
              <a:rPr lang="en-US" sz="1200" dirty="0">
                <a:solidFill>
                  <a:srgbClr val="FF0000"/>
                </a:solidFill>
              </a:rPr>
              <a:t>(ensuring the positivity of the reduced quadrature rule is crucial) </a:t>
            </a:r>
            <a:endParaRPr lang="en-US" sz="1200" dirty="0" smtClean="0">
              <a:solidFill>
                <a:srgbClr val="FF0000"/>
              </a:solidFill>
            </a:endParaRPr>
          </a:p>
          <a:p>
            <a:endParaRPr lang="en-US" sz="1200" dirty="0" smtClean="0"/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smtClean="0"/>
              <a:t>Mesh </a:t>
            </a:r>
            <a:r>
              <a:rPr lang="en-US" sz="1200" dirty="0"/>
              <a:t>dependency requires further </a:t>
            </a:r>
            <a:r>
              <a:rPr lang="en-US" sz="1200" dirty="0" smtClean="0"/>
              <a:t>investigation. </a:t>
            </a:r>
          </a:p>
          <a:p>
            <a:endParaRPr lang="en-US" sz="1200" dirty="0"/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smtClean="0"/>
              <a:t>The </a:t>
            </a:r>
            <a:r>
              <a:rPr lang="en-US" sz="1200" dirty="0"/>
              <a:t>framework that we  set up produced (10e4)X speed up for a simple 2D problem. Even higher speedups are reasonably expected for the 3D case (work in progress</a:t>
            </a:r>
            <a:r>
              <a:rPr lang="en-US" sz="1200" dirty="0" smtClean="0"/>
              <a:t>)</a:t>
            </a:r>
            <a:endParaRPr lang="en-IN" sz="1200" dirty="0"/>
          </a:p>
        </p:txBody>
      </p:sp>
      <p:sp>
        <p:nvSpPr>
          <p:cNvPr id="3" name="ZoneTexte 2"/>
          <p:cNvSpPr txBox="1"/>
          <p:nvPr/>
        </p:nvSpPr>
        <p:spPr>
          <a:xfrm>
            <a:off x="611560" y="12347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CONCLUSION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80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98734" y="2067694"/>
                <a:ext cx="8568952" cy="2485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IN" sz="1400" dirty="0" smtClean="0"/>
              </a:p>
              <a:p>
                <a:r>
                  <a:rPr lang="en-IN" sz="1400" dirty="0">
                    <a:ea typeface="Cambria Math"/>
                  </a:rPr>
                  <a:t>Boundary Conditions: </a:t>
                </a:r>
              </a:p>
              <a:p>
                <a:r>
                  <a:rPr lang="en-IN" sz="1400" dirty="0">
                    <a:ea typeface="Cambria Math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400" b="0" i="0" smtClean="0"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fr-FR" sz="1400" i="1">
                            <a:latin typeface="Cambria Math"/>
                            <a:ea typeface="Cambria Math"/>
                          </a:rPr>
                          <m:t>𝑖𝑛𝑙𝑒𝑡</m:t>
                        </m:r>
                      </m:sub>
                    </m:sSub>
                    <m:r>
                      <a:rPr lang="fr-FR" sz="1400" i="1">
                        <a:latin typeface="Cambria Math"/>
                        <a:ea typeface="Cambria Math"/>
                      </a:rPr>
                      <m:t>: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−</m:t>
                    </m:r>
                    <m:f>
                      <m:fPr>
                        <m:ctrlPr>
                          <a:rPr lang="fr-FR" sz="1400" i="1">
                            <a:latin typeface="Cambria Math"/>
                          </a:rPr>
                        </m:ctrlPr>
                      </m:fPr>
                      <m:num>
                        <m:r>
                          <a:rPr lang="fr-FR" sz="1400" i="1">
                            <a:latin typeface="Cambria Math"/>
                          </a:rPr>
                          <m:t>𝑘</m:t>
                        </m:r>
                      </m:num>
                      <m:den>
                        <m:r>
                          <a:rPr lang="fr-FR" sz="1400" i="1">
                            <a:latin typeface="Cambria Math"/>
                            <a:ea typeface="Cambria Math"/>
                          </a:rPr>
                          <m:t>𝜇</m:t>
                        </m:r>
                      </m:den>
                    </m:f>
                    <m:r>
                      <a:rPr lang="fr-FR" sz="1400" i="1">
                        <a:latin typeface="Cambria Math"/>
                      </a:rPr>
                      <m:t>𝛻</m:t>
                    </m:r>
                    <m:r>
                      <a:rPr lang="fr-FR" sz="1400" i="1">
                        <a:latin typeface="Cambria Math"/>
                      </a:rPr>
                      <m:t>𝑝</m:t>
                    </m:r>
                    <m:r>
                      <a:rPr lang="fr-FR" sz="1400" i="1">
                        <a:latin typeface="Cambria Math"/>
                      </a:rPr>
                      <m:t>.</m:t>
                    </m:r>
                    <m:acc>
                      <m:accPr>
                        <m:chr m:val="̂"/>
                        <m:ctrlPr>
                          <a:rPr lang="en-IN" sz="1400" i="1" dirty="0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fr-FR" sz="1400" i="1" dirty="0"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</m:acc>
                    <m:r>
                      <a:rPr lang="fr-FR" sz="1400" i="1">
                        <a:latin typeface="Cambria Math"/>
                      </a:rPr>
                      <m:t>=</m:t>
                    </m:r>
                    <m:r>
                      <a:rPr lang="fr-FR" sz="1400" b="0" i="1" smtClean="0">
                        <a:latin typeface="Cambria Math"/>
                      </a:rPr>
                      <m:t>−</m:t>
                    </m:r>
                    <m:r>
                      <a:rPr lang="fr-FR" sz="1400" i="1">
                        <a:latin typeface="Cambria Math"/>
                      </a:rPr>
                      <m:t>1     </m:t>
                    </m:r>
                  </m:oMath>
                </a14:m>
                <a:r>
                  <a:rPr lang="fr-FR" sz="1400" dirty="0"/>
                  <a:t>	</a:t>
                </a:r>
                <a:endParaRPr lang="en-IN" sz="1400" dirty="0"/>
              </a:p>
              <a:p>
                <a:r>
                  <a:rPr lang="en-IN" sz="1400" dirty="0">
                    <a:ea typeface="Cambria Math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400" b="0" i="0" smtClean="0"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fr-FR" sz="1400" i="1">
                            <a:latin typeface="Cambria Math"/>
                            <a:ea typeface="Cambria Math"/>
                          </a:rPr>
                          <m:t>𝑤𝑎𝑙𝑙</m:t>
                        </m:r>
                      </m:sub>
                    </m:sSub>
                    <m:r>
                      <a:rPr lang="fr-FR" sz="1400" i="1">
                        <a:latin typeface="Cambria Math"/>
                        <a:ea typeface="Cambria Math"/>
                      </a:rPr>
                      <m:t>:</m:t>
                    </m:r>
                    <m:r>
                      <a:rPr lang="fr-FR" sz="1400" i="1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fr-FR" sz="1400" i="1">
                            <a:latin typeface="Cambria Math"/>
                          </a:rPr>
                        </m:ctrlPr>
                      </m:fPr>
                      <m:num>
                        <m:r>
                          <a:rPr lang="fr-FR" sz="1400" i="1">
                            <a:latin typeface="Cambria Math"/>
                          </a:rPr>
                          <m:t>𝑘</m:t>
                        </m:r>
                      </m:num>
                      <m:den>
                        <m:r>
                          <a:rPr lang="fr-FR" sz="1400" i="1">
                            <a:latin typeface="Cambria Math"/>
                            <a:ea typeface="Cambria Math"/>
                          </a:rPr>
                          <m:t>𝜇</m:t>
                        </m:r>
                      </m:den>
                    </m:f>
                    <m:r>
                      <a:rPr lang="fr-FR" sz="1400" i="1">
                        <a:latin typeface="Cambria Math"/>
                      </a:rPr>
                      <m:t>𝛻</m:t>
                    </m:r>
                    <m:r>
                      <a:rPr lang="fr-FR" sz="1400" i="1">
                        <a:latin typeface="Cambria Math"/>
                      </a:rPr>
                      <m:t>𝑝</m:t>
                    </m:r>
                    <m:r>
                      <a:rPr lang="fr-FR" sz="1400" i="1">
                        <a:latin typeface="Cambria Math"/>
                      </a:rPr>
                      <m:t>.</m:t>
                    </m:r>
                    <m:acc>
                      <m:accPr>
                        <m:chr m:val="̂"/>
                        <m:ctrlPr>
                          <a:rPr lang="en-IN" sz="1400" i="1" dirty="0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fr-FR" sz="1400" i="1" dirty="0"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</m:acc>
                    <m:r>
                      <a:rPr lang="fr-FR" sz="1400" i="1">
                        <a:latin typeface="Cambria Math"/>
                      </a:rPr>
                      <m:t>=0</m:t>
                    </m:r>
                  </m:oMath>
                </a14:m>
                <a:endParaRPr lang="fr-FR" sz="1400" i="1" dirty="0">
                  <a:latin typeface="Cambria Math"/>
                </a:endParaRPr>
              </a:p>
              <a:p>
                <a:r>
                  <a:rPr lang="en-IN" sz="1400" dirty="0">
                    <a:ea typeface="Cambria Math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400" b="0" i="0" smtClean="0"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fr-FR" sz="1400" i="1">
                            <a:latin typeface="Cambria Math"/>
                            <a:ea typeface="Cambria Math"/>
                          </a:rPr>
                          <m:t>𝑜𝑢𝑡𝑙𝑒𝑡</m:t>
                        </m:r>
                      </m:sub>
                    </m:sSub>
                    <m:r>
                      <a:rPr lang="fr-FR" sz="1400" i="1">
                        <a:latin typeface="Cambria Math"/>
                        <a:ea typeface="Cambria Math"/>
                      </a:rPr>
                      <m:t>: </m:t>
                    </m:r>
                    <m:r>
                      <a:rPr lang="fr-FR" sz="1400" i="1">
                        <a:latin typeface="Cambria Math"/>
                        <a:ea typeface="Cambria Math"/>
                      </a:rPr>
                      <m:t>𝑝</m:t>
                    </m:r>
                    <m:r>
                      <a:rPr lang="fr-FR" sz="1400" i="1">
                        <a:latin typeface="Cambria Math"/>
                      </a:rPr>
                      <m:t>=0</m:t>
                    </m:r>
                  </m:oMath>
                </a14:m>
                <a:r>
                  <a:rPr lang="en-IN" sz="1400" dirty="0"/>
                  <a:t>       </a:t>
                </a:r>
              </a:p>
              <a:p>
                <a:endParaRPr lang="fr-FR" sz="1400" b="0" dirty="0"/>
              </a:p>
              <a:p>
                <a:r>
                  <a:rPr lang="en-IN" sz="1400" dirty="0"/>
                  <a:t>       </a:t>
                </a:r>
              </a:p>
              <a:p>
                <a:endParaRPr lang="en-IN" sz="1400" dirty="0"/>
              </a:p>
              <a:p>
                <a:endParaRPr lang="fr-FR" sz="1400" dirty="0"/>
              </a:p>
              <a:p>
                <a:endParaRPr lang="en-IN" sz="1400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34" y="2067694"/>
                <a:ext cx="8568952" cy="2485168"/>
              </a:xfrm>
              <a:prstGeom prst="rect">
                <a:avLst/>
              </a:prstGeom>
              <a:blipFill rotWithShape="1">
                <a:blip r:embed="rId2"/>
                <a:stretch>
                  <a:fillRect l="-1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8734" y="771550"/>
                <a:ext cx="6217482" cy="9770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400" dirty="0"/>
                  <a:t>Darcy’s </a:t>
                </a:r>
                <a:r>
                  <a:rPr lang="fr-FR" sz="1400" dirty="0" err="1"/>
                  <a:t>law</a:t>
                </a:r>
                <a:r>
                  <a:rPr lang="fr-FR" sz="1400" dirty="0"/>
                  <a:t> :	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/>
                      </a:rPr>
                      <m:t>𝑢</m:t>
                    </m:r>
                    <m:r>
                      <a:rPr lang="fr-FR" sz="1400" b="0" i="1" smtClean="0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fr-FR" sz="1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sz="1400" b="0" i="1" smtClean="0">
                            <a:latin typeface="Cambria Math"/>
                          </a:rPr>
                          <m:t>𝑘</m:t>
                        </m:r>
                      </m:num>
                      <m:den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𝜇</m:t>
                        </m:r>
                      </m:den>
                    </m:f>
                    <m:r>
                      <a:rPr lang="fr-FR" sz="1400" b="0" i="1" smtClean="0">
                        <a:latin typeface="Cambria Math"/>
                      </a:rPr>
                      <m:t>𝛻</m:t>
                    </m:r>
                    <m:r>
                      <a:rPr lang="fr-FR" sz="1400" b="0" i="1" smtClean="0">
                        <a:latin typeface="Cambria Math"/>
                      </a:rPr>
                      <m:t>𝑝</m:t>
                    </m:r>
                  </m:oMath>
                </a14:m>
                <a:endParaRPr lang="fr-FR" sz="1400" b="0" dirty="0"/>
              </a:p>
              <a:p>
                <a:r>
                  <a:rPr lang="fr-FR" sz="1400" dirty="0"/>
                  <a:t>		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/>
                      </a:rPr>
                      <m:t>𝑢</m:t>
                    </m:r>
                    <m:r>
                      <a:rPr lang="fr-FR" sz="1400" b="0" i="1" smtClean="0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fr-FR" sz="1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fr-FR" sz="1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fr-FR" sz="1400" b="0" i="1" smtClean="0">
                        <a:latin typeface="Cambria Math"/>
                      </a:rPr>
                      <m:t>𝛻</m:t>
                    </m:r>
                    <m:r>
                      <a:rPr lang="fr-FR" sz="1400" b="0" i="1" smtClean="0">
                        <a:latin typeface="Cambria Math"/>
                      </a:rPr>
                      <m:t>𝑝</m:t>
                    </m:r>
                    <m:r>
                      <a:rPr lang="fr-FR" sz="1400" b="0" i="1" smtClean="0">
                        <a:latin typeface="Cambria Math"/>
                      </a:rPr>
                      <m:t>   </m:t>
                    </m:r>
                  </m:oMath>
                </a14:m>
                <a:endParaRPr lang="fr-FR" sz="1400" b="0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/>
                      </a:rPr>
                      <m:t> </m:t>
                    </m:r>
                    <m:r>
                      <a:rPr lang="fr-FR" sz="1400" b="0" i="1" smtClean="0">
                        <a:latin typeface="Cambria Math"/>
                      </a:rPr>
                      <m:t>𝑤h𝑒𝑟𝑒</m:t>
                    </m:r>
                    <m:r>
                      <a:rPr lang="fr-FR" sz="1400" b="0" i="1" smtClean="0">
                        <a:latin typeface="Cambria Math"/>
                      </a:rPr>
                      <m:t>, 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𝛼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fr-FR" sz="1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sz="1400" b="0" i="1" smtClean="0">
                            <a:latin typeface="Cambria Math"/>
                          </a:rPr>
                          <m:t>𝑘</m:t>
                        </m:r>
                      </m:num>
                      <m:den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IN" sz="1400" dirty="0"/>
                  <a:t>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/>
                          </a:rPr>
                          <m:t>𝑓𝑜𝑟</m:t>
                        </m:r>
                        <m:r>
                          <a:rPr lang="fr-FR" sz="1400" i="1">
                            <a:latin typeface="Cambria Math"/>
                          </a:rPr>
                          <m:t> </m:t>
                        </m:r>
                        <m:r>
                          <a:rPr lang="fr-FR" sz="1400" i="1">
                            <a:latin typeface="Cambria Math"/>
                          </a:rPr>
                          <m:t>𝑎𝑙𝑙</m:t>
                        </m:r>
                        <m:r>
                          <a:rPr lang="fr-FR" sz="1400" i="1">
                            <a:latin typeface="Cambria Math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fr-FR" sz="1400">
                            <a:latin typeface="Cambria Math"/>
                          </a:rPr>
                          <m:t>Ω</m:t>
                        </m:r>
                      </m:e>
                      <m:sub>
                        <m:r>
                          <a:rPr lang="fr-FR" sz="1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fr-FR" sz="1400" i="1">
                        <a:latin typeface="Cambria Math"/>
                      </a:rPr>
                      <m:t>      </m:t>
                    </m:r>
                    <m:r>
                      <a:rPr lang="fr-FR" sz="1400" i="1">
                        <a:latin typeface="Cambria Math"/>
                      </a:rPr>
                      <m:t>𝑖</m:t>
                    </m:r>
                    <m:r>
                      <a:rPr lang="fr-FR" sz="1400">
                        <a:latin typeface="Cambria Math"/>
                      </a:rPr>
                      <m:t>=1,</m:t>
                    </m:r>
                    <m:r>
                      <a:rPr lang="fr-FR" sz="1400" i="1">
                        <a:latin typeface="Cambria Math"/>
                      </a:rPr>
                      <m:t>…,9 </m:t>
                    </m:r>
                  </m:oMath>
                </a14:m>
                <a:endParaRPr lang="en-IN" sz="1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34" y="771550"/>
                <a:ext cx="6217482" cy="977062"/>
              </a:xfrm>
              <a:prstGeom prst="rect">
                <a:avLst/>
              </a:prstGeom>
              <a:blipFill rotWithShape="1">
                <a:blip r:embed="rId4"/>
                <a:stretch>
                  <a:fillRect l="-1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39502"/>
            <a:ext cx="3223260" cy="253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3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5" t="9601" r="15014" b="9932"/>
          <a:stretch/>
        </p:blipFill>
        <p:spPr>
          <a:xfrm>
            <a:off x="827584" y="627534"/>
            <a:ext cx="2448272" cy="18002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6" t="18569" r="6402" b="3574"/>
          <a:stretch/>
        </p:blipFill>
        <p:spPr>
          <a:xfrm>
            <a:off x="6300192" y="716688"/>
            <a:ext cx="2016224" cy="151216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7" t="10389" r="14130" b="9643"/>
          <a:stretch/>
        </p:blipFill>
        <p:spPr>
          <a:xfrm>
            <a:off x="3563888" y="667539"/>
            <a:ext cx="2506754" cy="172018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7" t="13007" r="16986" b="9455"/>
          <a:stretch/>
        </p:blipFill>
        <p:spPr>
          <a:xfrm>
            <a:off x="827584" y="2486538"/>
            <a:ext cx="2399612" cy="165618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8" t="12431" r="15076" b="11646"/>
          <a:stretch/>
        </p:blipFill>
        <p:spPr>
          <a:xfrm>
            <a:off x="3593129" y="2510123"/>
            <a:ext cx="2448272" cy="165618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7" t="17665" r="17773" b="4103"/>
          <a:stretch/>
        </p:blipFill>
        <p:spPr>
          <a:xfrm>
            <a:off x="6293296" y="2512720"/>
            <a:ext cx="2155724" cy="165618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11560" y="195486"/>
            <a:ext cx="6133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/>
              <a:t>Visualisations of the solution </a:t>
            </a:r>
            <a:r>
              <a:rPr lang="fr-FR" sz="1200" b="1" dirty="0" err="1"/>
              <a:t>field</a:t>
            </a:r>
            <a:r>
              <a:rPr lang="fr-FR" sz="1200" b="1" dirty="0"/>
              <a:t> </a:t>
            </a:r>
            <a:r>
              <a:rPr lang="fr-FR" sz="1200" b="1" dirty="0" err="1"/>
              <a:t>based</a:t>
            </a:r>
            <a:r>
              <a:rPr lang="fr-FR" sz="1200" b="1" dirty="0"/>
              <a:t> on </a:t>
            </a:r>
            <a:r>
              <a:rPr lang="fr-FR" sz="1200" b="1" dirty="0" err="1"/>
              <a:t>different</a:t>
            </a:r>
            <a:r>
              <a:rPr lang="fr-FR" sz="1200" b="1" dirty="0"/>
              <a:t> </a:t>
            </a:r>
            <a:r>
              <a:rPr lang="fr-FR" sz="1200" b="1" dirty="0" err="1"/>
              <a:t>combination</a:t>
            </a:r>
            <a:r>
              <a:rPr lang="fr-FR" sz="1200" b="1" dirty="0"/>
              <a:t> of </a:t>
            </a:r>
            <a:r>
              <a:rPr lang="fr-FR" sz="1200" b="1" dirty="0" err="1"/>
              <a:t>parameters</a:t>
            </a:r>
            <a:endParaRPr lang="fr-FR" sz="1200" b="1" dirty="0"/>
          </a:p>
        </p:txBody>
      </p:sp>
    </p:spTree>
    <p:extLst>
      <p:ext uri="{BB962C8B-B14F-4D97-AF65-F5344CB8AC3E}">
        <p14:creationId xmlns:p14="http://schemas.microsoft.com/office/powerpoint/2010/main" val="142596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/>
          </p:nvPr>
        </p:nvSpPr>
        <p:spPr>
          <a:xfrm>
            <a:off x="178989" y="602089"/>
            <a:ext cx="8856984" cy="3640256"/>
          </a:xfrm>
        </p:spPr>
        <p:txBody>
          <a:bodyPr/>
          <a:lstStyle/>
          <a:p>
            <a:pPr marL="171450" indent="-171450">
              <a:buFont typeface="Wingdings" pitchFamily="2" charset="2"/>
              <a:buChar char="Ø"/>
            </a:pPr>
            <a:endParaRPr lang="fr-FR" sz="1000" dirty="0"/>
          </a:p>
          <a:p>
            <a:endParaRPr lang="fr-FR" sz="1000" dirty="0"/>
          </a:p>
          <a:p>
            <a:endParaRPr lang="fr-FR" sz="10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611560" y="83622"/>
            <a:ext cx="1077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/>
              <a:t>Motivation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562116" y="4275495"/>
            <a:ext cx="8114884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1450" lvl="1" indent="-171450">
              <a:buFont typeface="Wingdings" pitchFamily="2" charset="2"/>
              <a:buChar char="v"/>
            </a:pPr>
            <a:r>
              <a:rPr lang="fr-FR" sz="1000" dirty="0" err="1" smtClean="0"/>
              <a:t>Classical</a:t>
            </a:r>
            <a:r>
              <a:rPr lang="fr-FR" sz="1000" dirty="0" smtClean="0"/>
              <a:t> </a:t>
            </a:r>
            <a:r>
              <a:rPr lang="fr-FR" sz="1000" dirty="0"/>
              <a:t>RBM  sampling </a:t>
            </a:r>
            <a:r>
              <a:rPr lang="fr-FR" sz="1000" dirty="0" err="1"/>
              <a:t>driven</a:t>
            </a:r>
            <a:r>
              <a:rPr lang="fr-FR" sz="1000" dirty="0"/>
              <a:t> by </a:t>
            </a:r>
            <a:r>
              <a:rPr lang="fr-FR" sz="1000" dirty="0" err="1"/>
              <a:t>error</a:t>
            </a:r>
            <a:r>
              <a:rPr lang="fr-FR" sz="1000" dirty="0"/>
              <a:t> </a:t>
            </a:r>
            <a:r>
              <a:rPr lang="fr-FR" sz="1000" dirty="0" err="1"/>
              <a:t>estimators</a:t>
            </a:r>
            <a:endParaRPr lang="fr-FR" sz="1000" dirty="0"/>
          </a:p>
          <a:p>
            <a:endParaRPr lang="fr-FR" sz="1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C22F85E-0061-4B2E-82CC-4FBFD858BD85}"/>
              </a:ext>
            </a:extLst>
          </p:cNvPr>
          <p:cNvSpPr txBox="1"/>
          <p:nvPr/>
        </p:nvSpPr>
        <p:spPr>
          <a:xfrm>
            <a:off x="551107" y="555526"/>
            <a:ext cx="766749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Wingdings" pitchFamily="2" charset="2"/>
              <a:buChar char="Ø"/>
            </a:pPr>
            <a:r>
              <a:rPr lang="fr-FR" sz="1000" dirty="0" err="1">
                <a:ea typeface="+mn-lt"/>
                <a:cs typeface="+mn-lt"/>
              </a:rPr>
              <a:t>Many</a:t>
            </a:r>
            <a:r>
              <a:rPr lang="fr-FR" sz="1000" dirty="0">
                <a:ea typeface="+mn-lt"/>
                <a:cs typeface="+mn-lt"/>
              </a:rPr>
              <a:t> </a:t>
            </a:r>
            <a:r>
              <a:rPr lang="fr-FR" sz="1000" dirty="0" err="1" smtClean="0">
                <a:ea typeface="+mn-lt"/>
                <a:cs typeface="+mn-lt"/>
              </a:rPr>
              <a:t>PPDEs</a:t>
            </a:r>
            <a:r>
              <a:rPr lang="fr-FR" sz="1000" dirty="0">
                <a:ea typeface="+mn-lt"/>
                <a:cs typeface="+mn-lt"/>
              </a:rPr>
              <a:t> </a:t>
            </a:r>
            <a:r>
              <a:rPr lang="fr-FR" sz="1000" dirty="0" err="1">
                <a:ea typeface="+mn-lt"/>
                <a:cs typeface="+mn-lt"/>
              </a:rPr>
              <a:t>demand</a:t>
            </a:r>
            <a:r>
              <a:rPr lang="fr-FR" sz="1000" dirty="0">
                <a:ea typeface="+mn-lt"/>
                <a:cs typeface="+mn-lt"/>
              </a:rPr>
              <a:t> for </a:t>
            </a:r>
            <a:r>
              <a:rPr lang="fr-FR" sz="1000" dirty="0" smtClean="0">
                <a:ea typeface="+mn-lt"/>
                <a:cs typeface="+mn-lt"/>
              </a:rPr>
              <a:t>a large </a:t>
            </a:r>
            <a:r>
              <a:rPr lang="fr-FR" sz="1000" dirty="0" err="1" smtClean="0">
                <a:ea typeface="+mn-lt"/>
                <a:cs typeface="+mn-lt"/>
              </a:rPr>
              <a:t>number</a:t>
            </a:r>
            <a:r>
              <a:rPr lang="fr-FR" sz="1000" dirty="0" smtClean="0">
                <a:ea typeface="+mn-lt"/>
                <a:cs typeface="+mn-lt"/>
              </a:rPr>
              <a:t> of input  </a:t>
            </a:r>
            <a:r>
              <a:rPr lang="fr-FR" sz="1000" dirty="0" err="1" smtClean="0">
                <a:ea typeface="+mn-lt"/>
                <a:cs typeface="+mn-lt"/>
              </a:rPr>
              <a:t>parameters</a:t>
            </a:r>
            <a:r>
              <a:rPr lang="fr-FR" sz="1000" dirty="0" smtClean="0">
                <a:ea typeface="+mn-lt"/>
                <a:cs typeface="+mn-lt"/>
              </a:rPr>
              <a:t>  and fine spatial</a:t>
            </a:r>
            <a:r>
              <a:rPr lang="fr-FR" sz="1000" dirty="0">
                <a:ea typeface="+mn-lt"/>
                <a:cs typeface="+mn-lt"/>
              </a:rPr>
              <a:t> </a:t>
            </a:r>
            <a:r>
              <a:rPr lang="fr-FR" sz="1000" dirty="0" err="1">
                <a:ea typeface="+mn-lt"/>
                <a:cs typeface="+mn-lt"/>
              </a:rPr>
              <a:t>mesh</a:t>
            </a:r>
            <a:r>
              <a:rPr lang="fr-FR" sz="1000" dirty="0">
                <a:ea typeface="+mn-lt"/>
                <a:cs typeface="+mn-lt"/>
              </a:rPr>
              <a:t> structure for </a:t>
            </a:r>
            <a:r>
              <a:rPr lang="fr-FR" sz="1000" dirty="0" err="1">
                <a:ea typeface="+mn-lt"/>
                <a:cs typeface="+mn-lt"/>
              </a:rPr>
              <a:t>better</a:t>
            </a:r>
            <a:r>
              <a:rPr lang="fr-FR" sz="1000" dirty="0">
                <a:ea typeface="+mn-lt"/>
                <a:cs typeface="+mn-lt"/>
              </a:rPr>
              <a:t> </a:t>
            </a:r>
            <a:r>
              <a:rPr lang="fr-FR" sz="1000" dirty="0" err="1">
                <a:ea typeface="+mn-lt"/>
                <a:cs typeface="+mn-lt"/>
              </a:rPr>
              <a:t>accuracy</a:t>
            </a:r>
            <a:r>
              <a:rPr lang="fr-FR" sz="1000" dirty="0">
                <a:ea typeface="+mn-lt"/>
                <a:cs typeface="+mn-lt"/>
              </a:rPr>
              <a:t> of the </a:t>
            </a:r>
            <a:r>
              <a:rPr lang="fr-FR" sz="1000" dirty="0" err="1">
                <a:ea typeface="+mn-lt"/>
                <a:cs typeface="+mn-lt"/>
              </a:rPr>
              <a:t>numerical</a:t>
            </a:r>
            <a:r>
              <a:rPr lang="fr-FR" sz="1000" dirty="0">
                <a:ea typeface="+mn-lt"/>
                <a:cs typeface="+mn-lt"/>
              </a:rPr>
              <a:t> </a:t>
            </a:r>
            <a:r>
              <a:rPr lang="fr-FR" sz="1000" dirty="0" err="1">
                <a:ea typeface="+mn-lt"/>
                <a:cs typeface="+mn-lt"/>
              </a:rPr>
              <a:t>models</a:t>
            </a:r>
            <a:endParaRPr lang="fr-FR" sz="1000" dirty="0">
              <a:ea typeface="+mn-lt"/>
              <a:cs typeface="+mn-lt"/>
            </a:endParaRPr>
          </a:p>
          <a:p>
            <a:r>
              <a:rPr lang="fr-FR" sz="1000" dirty="0">
                <a:ea typeface="+mn-lt"/>
                <a:cs typeface="+mn-lt"/>
              </a:rPr>
              <a:t>  </a:t>
            </a:r>
            <a:r>
              <a:rPr lang="fr-FR" sz="1000" dirty="0" smtClean="0">
                <a:ea typeface="+mn-lt"/>
                <a:cs typeface="+mn-lt"/>
              </a:rPr>
              <a:t>	</a:t>
            </a:r>
            <a:r>
              <a:rPr lang="fr-FR" sz="1000" b="1" dirty="0" smtClean="0">
                <a:ea typeface="+mn-lt"/>
                <a:cs typeface="+mn-lt"/>
              </a:rPr>
              <a:t>To</a:t>
            </a:r>
            <a:r>
              <a:rPr lang="fr-FR" sz="1000" b="1" dirty="0">
                <a:ea typeface="+mn-lt"/>
                <a:cs typeface="+mn-lt"/>
              </a:rPr>
              <a:t> solve the fine solver at </a:t>
            </a:r>
            <a:r>
              <a:rPr lang="fr-FR" sz="1000" b="1" dirty="0" err="1">
                <a:ea typeface="+mn-lt"/>
                <a:cs typeface="+mn-lt"/>
              </a:rPr>
              <a:t>each</a:t>
            </a:r>
            <a:r>
              <a:rPr lang="fr-FR" sz="1000" b="1" dirty="0">
                <a:ea typeface="+mn-lt"/>
                <a:cs typeface="+mn-lt"/>
              </a:rPr>
              <a:t> </a:t>
            </a:r>
            <a:r>
              <a:rPr lang="fr-FR" sz="1000" b="1" dirty="0" smtClean="0">
                <a:ea typeface="+mn-lt"/>
                <a:cs typeface="+mn-lt"/>
              </a:rPr>
              <a:t>time</a:t>
            </a:r>
            <a:r>
              <a:rPr lang="fr-FR" sz="1000" b="1" dirty="0">
                <a:ea typeface="+mn-lt"/>
                <a:cs typeface="+mn-lt"/>
              </a:rPr>
              <a:t> </a:t>
            </a:r>
            <a:r>
              <a:rPr lang="fr-FR" sz="1000" b="1" i="1" dirty="0">
                <a:ea typeface="+mn-lt"/>
                <a:cs typeface="+mn-lt"/>
              </a:rPr>
              <a:t>*</a:t>
            </a:r>
            <a:r>
              <a:rPr lang="fr-FR" sz="1000" b="1" i="1" dirty="0" err="1">
                <a:ea typeface="+mn-lt"/>
                <a:cs typeface="+mn-lt"/>
              </a:rPr>
              <a:t>huge</a:t>
            </a:r>
            <a:r>
              <a:rPr lang="fr-FR" sz="1000" b="1" i="1" dirty="0">
                <a:ea typeface="+mn-lt"/>
                <a:cs typeface="+mn-lt"/>
              </a:rPr>
              <a:t> </a:t>
            </a:r>
            <a:r>
              <a:rPr lang="fr-FR" sz="1000" b="1" i="1" dirty="0" err="1">
                <a:ea typeface="+mn-lt"/>
                <a:cs typeface="+mn-lt"/>
              </a:rPr>
              <a:t>computational</a:t>
            </a:r>
            <a:r>
              <a:rPr lang="fr-FR" sz="1000" b="1" i="1" dirty="0">
                <a:ea typeface="+mn-lt"/>
                <a:cs typeface="+mn-lt"/>
              </a:rPr>
              <a:t> </a:t>
            </a:r>
            <a:r>
              <a:rPr lang="fr-FR" sz="1000" b="1" i="1" dirty="0" err="1">
                <a:ea typeface="+mn-lt"/>
                <a:cs typeface="+mn-lt"/>
              </a:rPr>
              <a:t>cost</a:t>
            </a:r>
            <a:r>
              <a:rPr lang="fr-FR" sz="1000" b="1" i="1" dirty="0">
                <a:ea typeface="+mn-lt"/>
                <a:cs typeface="+mn-lt"/>
              </a:rPr>
              <a:t> and effort*</a:t>
            </a:r>
            <a:endParaRPr lang="en-US" sz="1000" dirty="0">
              <a:ea typeface="+mn-lt"/>
              <a:cs typeface="+mn-lt"/>
            </a:endParaRPr>
          </a:p>
          <a:p>
            <a:pPr marL="171450" lvl="5" indent="-171450" algn="just">
              <a:buFont typeface="Wingdings" pitchFamily="2" charset="2"/>
              <a:buChar char="Ø"/>
            </a:pPr>
            <a:r>
              <a:rPr lang="fr-FR" sz="1000" i="1" dirty="0" err="1">
                <a:ea typeface="+mn-lt"/>
                <a:cs typeface="+mn-lt"/>
              </a:rPr>
              <a:t>Develop</a:t>
            </a:r>
            <a:r>
              <a:rPr lang="fr-FR" sz="1000" i="1" dirty="0">
                <a:ea typeface="+mn-lt"/>
                <a:cs typeface="+mn-lt"/>
              </a:rPr>
              <a:t> </a:t>
            </a:r>
            <a:r>
              <a:rPr lang="fr-FR" sz="1000" i="1" dirty="0" err="1">
                <a:ea typeface="+mn-lt"/>
                <a:cs typeface="+mn-lt"/>
              </a:rPr>
              <a:t>reduced</a:t>
            </a:r>
            <a:r>
              <a:rPr lang="fr-FR" sz="1000" i="1" dirty="0">
                <a:ea typeface="+mn-lt"/>
                <a:cs typeface="+mn-lt"/>
              </a:rPr>
              <a:t> </a:t>
            </a:r>
            <a:r>
              <a:rPr lang="fr-FR" sz="1000" i="1" dirty="0" err="1">
                <a:ea typeface="+mn-lt"/>
                <a:cs typeface="+mn-lt"/>
              </a:rPr>
              <a:t>order</a:t>
            </a:r>
            <a:r>
              <a:rPr lang="fr-FR" sz="1000" i="1" dirty="0">
                <a:ea typeface="+mn-lt"/>
                <a:cs typeface="+mn-lt"/>
              </a:rPr>
              <a:t> </a:t>
            </a:r>
            <a:r>
              <a:rPr lang="fr-FR" sz="1000" i="1" dirty="0" err="1">
                <a:ea typeface="+mn-lt"/>
                <a:cs typeface="+mn-lt"/>
              </a:rPr>
              <a:t>models</a:t>
            </a:r>
            <a:r>
              <a:rPr lang="fr-FR" sz="1000" i="1" dirty="0">
                <a:ea typeface="+mn-lt"/>
                <a:cs typeface="+mn-lt"/>
              </a:rPr>
              <a:t> </a:t>
            </a:r>
            <a:r>
              <a:rPr lang="fr-FR" sz="1000" i="1" dirty="0" err="1" smtClean="0">
                <a:ea typeface="+mn-lt"/>
                <a:cs typeface="+mn-lt"/>
              </a:rPr>
              <a:t>without</a:t>
            </a:r>
            <a:r>
              <a:rPr lang="fr-FR" sz="1000" i="1" dirty="0">
                <a:ea typeface="+mn-lt"/>
                <a:cs typeface="+mn-lt"/>
              </a:rPr>
              <a:t> the </a:t>
            </a:r>
            <a:r>
              <a:rPr lang="fr-FR" sz="1000" i="1" dirty="0" err="1">
                <a:ea typeface="+mn-lt"/>
                <a:cs typeface="+mn-lt"/>
              </a:rPr>
              <a:t>necessity</a:t>
            </a:r>
            <a:r>
              <a:rPr lang="fr-FR" sz="1000" i="1" dirty="0">
                <a:ea typeface="+mn-lt"/>
                <a:cs typeface="+mn-lt"/>
              </a:rPr>
              <a:t> of </a:t>
            </a:r>
            <a:r>
              <a:rPr lang="fr-FR" sz="1000" i="1" dirty="0" err="1">
                <a:ea typeface="+mn-lt"/>
                <a:cs typeface="+mn-lt"/>
              </a:rPr>
              <a:t>solving</a:t>
            </a:r>
            <a:r>
              <a:rPr lang="fr-FR" sz="1000" i="1" dirty="0">
                <a:ea typeface="+mn-lt"/>
                <a:cs typeface="+mn-lt"/>
              </a:rPr>
              <a:t> the high </a:t>
            </a:r>
            <a:r>
              <a:rPr lang="fr-FR" sz="1000" i="1" dirty="0" err="1">
                <a:ea typeface="+mn-lt"/>
                <a:cs typeface="+mn-lt"/>
              </a:rPr>
              <a:t>fidelity</a:t>
            </a:r>
            <a:r>
              <a:rPr lang="fr-FR" sz="1000" i="1" dirty="0">
                <a:ea typeface="+mn-lt"/>
                <a:cs typeface="+mn-lt"/>
              </a:rPr>
              <a:t> </a:t>
            </a:r>
            <a:r>
              <a:rPr lang="fr-FR" sz="1000" i="1" dirty="0" err="1">
                <a:ea typeface="+mn-lt"/>
                <a:cs typeface="+mn-lt"/>
              </a:rPr>
              <a:t>models</a:t>
            </a:r>
            <a:r>
              <a:rPr lang="fr-FR" sz="1000" i="1" dirty="0">
                <a:ea typeface="+mn-lt"/>
                <a:cs typeface="+mn-lt"/>
              </a:rPr>
              <a:t> for all the input </a:t>
            </a:r>
            <a:r>
              <a:rPr lang="fr-FR" sz="1000" i="1" dirty="0" err="1">
                <a:ea typeface="+mn-lt"/>
                <a:cs typeface="+mn-lt"/>
              </a:rPr>
              <a:t>parameters</a:t>
            </a:r>
            <a:r>
              <a:rPr lang="fr-FR" sz="1000" i="1" dirty="0">
                <a:ea typeface="+mn-lt"/>
                <a:cs typeface="+mn-lt"/>
              </a:rPr>
              <a:t> in the </a:t>
            </a:r>
            <a:r>
              <a:rPr lang="fr-FR" sz="1000" i="1" dirty="0" err="1">
                <a:ea typeface="+mn-lt"/>
                <a:cs typeface="+mn-lt"/>
              </a:rPr>
              <a:t>parametric</a:t>
            </a:r>
            <a:r>
              <a:rPr lang="fr-FR" sz="1000" i="1" dirty="0">
                <a:ea typeface="+mn-lt"/>
                <a:cs typeface="+mn-lt"/>
              </a:rPr>
              <a:t> </a:t>
            </a:r>
            <a:r>
              <a:rPr lang="fr-FR" sz="1000" i="1" dirty="0" err="1" smtClean="0">
                <a:ea typeface="+mn-lt"/>
                <a:cs typeface="+mn-lt"/>
              </a:rPr>
              <a:t>space</a:t>
            </a:r>
            <a:endParaRPr lang="fr-FR" sz="1000" i="1" dirty="0" smtClean="0">
              <a:ea typeface="+mn-lt"/>
              <a:cs typeface="+mn-lt"/>
            </a:endParaRPr>
          </a:p>
          <a:p>
            <a:pPr marL="0" lvl="5" algn="just"/>
            <a:r>
              <a:rPr lang="fr-FR" sz="1000" b="1" i="1" dirty="0" smtClean="0">
                <a:ea typeface="+mn-lt"/>
                <a:cs typeface="+mn-lt"/>
              </a:rPr>
              <a:t>	</a:t>
            </a:r>
            <a:endParaRPr lang="fr-FR" sz="1000" b="1" i="1" dirty="0">
              <a:ea typeface="+mn-lt"/>
              <a:cs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551107" y="1413498"/>
                <a:ext cx="8136903" cy="411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Let us start considering elliptic coercive PPDEs discretized with finite elements. </a:t>
                </a:r>
                <a:r>
                  <a:rPr lang="en-US" sz="1000" dirty="0"/>
                  <a:t>Denoting with </a:t>
                </a:r>
                <a14:m>
                  <m:oMath xmlns:m="http://schemas.openxmlformats.org/officeDocument/2006/math">
                    <m:r>
                      <a:rPr lang="fr-FR" sz="1000" b="0" i="1" smtClean="0">
                        <a:latin typeface="Cambria Math"/>
                      </a:rPr>
                      <m:t>𝜇</m:t>
                    </m:r>
                  </m:oMath>
                </a14:m>
                <a:r>
                  <a:rPr lang="en-US" sz="1000" dirty="0" smtClean="0"/>
                  <a:t> </a:t>
                </a:r>
                <a:r>
                  <a:rPr lang="en-US" sz="1000" dirty="0"/>
                  <a:t>the p-vector parameter, belonging to the parameter </a:t>
                </a:r>
                <a:r>
                  <a:rPr lang="en-US" sz="1000" dirty="0" smtClean="0"/>
                  <a:t>space </a:t>
                </a:r>
                <a14:m>
                  <m:oMath xmlns:m="http://schemas.openxmlformats.org/officeDocument/2006/math">
                    <m:r>
                      <a:rPr lang="fr-FR" sz="1000" b="0" i="1" dirty="0" smtClean="0">
                        <a:latin typeface="Cambria Math"/>
                      </a:rPr>
                      <m:t>𝑃</m:t>
                    </m:r>
                    <m:r>
                      <a:rPr lang="en-US" sz="1000" i="1" dirty="0" smtClean="0">
                        <a:latin typeface="Cambria Math"/>
                      </a:rPr>
                      <m:t>⊂</m:t>
                    </m:r>
                    <m:sSup>
                      <m:sSupPr>
                        <m:ctrlPr>
                          <a:rPr lang="fr-FR" sz="1000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000" b="0" i="1" dirty="0" smtClean="0">
                            <a:latin typeface="Cambria Math"/>
                          </a:rPr>
                          <m:t>ℛ</m:t>
                        </m:r>
                      </m:e>
                      <m:sup>
                        <m:r>
                          <a:rPr lang="fr-FR" sz="1000" b="0" i="1" dirty="0" smtClean="0">
                            <a:latin typeface="Cambria Math"/>
                          </a:rPr>
                          <m:t>𝑝</m:t>
                        </m:r>
                      </m:sup>
                    </m:sSup>
                    <m:r>
                      <a:rPr lang="en-US" sz="1000" i="1" dirty="0" smtClean="0">
                        <a:latin typeface="Cambria Math"/>
                      </a:rPr>
                      <m:t>  </m:t>
                    </m:r>
                  </m:oMath>
                </a14:m>
                <a:r>
                  <a:rPr lang="en-US" sz="1000" dirty="0"/>
                  <a:t>, our problem is to find </a:t>
                </a:r>
                <a14:m>
                  <m:oMath xmlns:m="http://schemas.openxmlformats.org/officeDocument/2006/math">
                    <m:r>
                      <a:rPr lang="en-US" sz="1000" i="1" dirty="0" smtClean="0">
                        <a:latin typeface="Cambria Math"/>
                      </a:rPr>
                      <m:t>𝑢</m:t>
                    </m:r>
                    <m:r>
                      <a:rPr lang="en-US" sz="1000" i="1" dirty="0" smtClean="0">
                        <a:latin typeface="Cambria Math"/>
                      </a:rPr>
                      <m:t>(</m:t>
                    </m:r>
                    <m:r>
                      <a:rPr lang="fr-FR" sz="1000" b="0" i="1" dirty="0" smtClean="0">
                        <a:latin typeface="Cambria Math"/>
                      </a:rPr>
                      <m:t>𝜇</m:t>
                    </m:r>
                    <m:r>
                      <a:rPr lang="en-US" sz="1000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sz="1000" dirty="0"/>
                  <a:t>in an Hilbert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000" b="0" i="1" smtClean="0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fr-FR" sz="1000" b="0" i="1" smtClean="0">
                            <a:latin typeface="Cambria Math"/>
                          </a:rPr>
                          <m:t>𝒩</m:t>
                        </m:r>
                      </m:sup>
                    </m:sSup>
                  </m:oMath>
                </a14:m>
                <a:r>
                  <a:rPr lang="en-US" sz="1000" dirty="0" smtClean="0"/>
                  <a:t> </a:t>
                </a:r>
                <a:r>
                  <a:rPr lang="en-US" sz="1000" dirty="0"/>
                  <a:t>such </a:t>
                </a:r>
                <a:r>
                  <a:rPr lang="en-US" sz="1000" dirty="0" smtClean="0"/>
                  <a:t>that</a:t>
                </a: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7" y="1413498"/>
                <a:ext cx="8136903" cy="411138"/>
              </a:xfrm>
              <a:prstGeom prst="rect">
                <a:avLst/>
              </a:prstGeom>
              <a:blipFill rotWithShape="1">
                <a:blip r:embed="rId2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059832" y="1923678"/>
                <a:ext cx="307135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1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lang="fr-FR" sz="1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𝒩</m:t>
                          </m:r>
                        </m:sup>
                      </m:sSup>
                      <m:d>
                        <m:dPr>
                          <m:ctrlPr>
                            <a:rPr lang="fr-FR" sz="1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10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sz="10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fr-FR" sz="10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𝒩</m:t>
                              </m:r>
                            </m:sup>
                          </m:sSup>
                          <m:d>
                            <m:dPr>
                              <m:ctrlPr>
                                <a:rPr lang="fr-FR" sz="10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0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𝜇</m:t>
                              </m:r>
                            </m:e>
                          </m:d>
                          <m:r>
                            <a:rPr lang="fr-FR" sz="1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sz="1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sz="1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fr-FR" sz="1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𝒩</m:t>
                              </m:r>
                            </m:sup>
                          </m:sSup>
                          <m:r>
                            <a:rPr lang="fr-FR" sz="1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;</m:t>
                          </m:r>
                          <m:r>
                            <a:rPr lang="fr-FR" sz="1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</m:d>
                      <m:r>
                        <a:rPr lang="fr-FR" sz="10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1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1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fr-FR" sz="1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𝒩</m:t>
                          </m:r>
                        </m:sup>
                      </m:sSup>
                      <m:d>
                        <m:dPr>
                          <m:ctrlPr>
                            <a:rPr lang="fr-FR" sz="1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10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sz="10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fr-FR" sz="1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𝒩</m:t>
                              </m:r>
                            </m:sup>
                          </m:sSup>
                          <m:r>
                            <a:rPr lang="fr-FR" sz="1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;</m:t>
                          </m:r>
                          <m:r>
                            <a:rPr lang="fr-FR" sz="1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</m:d>
                      <m:r>
                        <a:rPr lang="fr-FR" sz="10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          ∀ </m:t>
                      </m:r>
                      <m:sSup>
                        <m:sSupPr>
                          <m:ctrlPr>
                            <a:rPr lang="fr-FR" sz="1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1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p>
                          <m:r>
                            <a:rPr lang="fr-FR" sz="1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𝒩</m:t>
                          </m:r>
                        </m:sup>
                      </m:sSup>
                      <m:r>
                        <a:rPr lang="fr-FR" sz="10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∈</m:t>
                      </m:r>
                      <m:sSup>
                        <m:sSupPr>
                          <m:ctrlPr>
                            <a:rPr lang="fr-FR" sz="1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10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p>
                          <m:r>
                            <a:rPr lang="en-IN" sz="1200" i="1" dirty="0" smtClean="0">
                              <a:latin typeface="Cambria Math"/>
                            </a:rPr>
                            <m:t>𝒩</m:t>
                          </m:r>
                        </m:sup>
                      </m:sSup>
                      <m:r>
                        <a:rPr lang="fr-FR" sz="1200" b="0" i="1" dirty="0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923678"/>
                <a:ext cx="3071354" cy="27699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50038" y="2283718"/>
                <a:ext cx="7668563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050" dirty="0" smtClean="0"/>
                  <a:t>Standard </a:t>
                </a:r>
                <a:r>
                  <a:rPr lang="fr-FR" sz="1050" dirty="0" err="1" smtClean="0"/>
                  <a:t>assumptions</a:t>
                </a:r>
                <a:r>
                  <a:rPr lang="fr-FR" sz="1050" dirty="0" smtClean="0"/>
                  <a:t> made: </a:t>
                </a:r>
                <a14:m>
                  <m:oMath xmlns:m="http://schemas.openxmlformats.org/officeDocument/2006/math">
                    <m:r>
                      <a:rPr lang="fr-FR" sz="1050" b="0" i="1" smtClean="0">
                        <a:latin typeface="Cambria Math"/>
                      </a:rPr>
                      <m:t>𝑎</m:t>
                    </m:r>
                    <m:d>
                      <m:dPr>
                        <m:ctrlPr>
                          <a:rPr lang="fr-FR" sz="105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fr-FR" sz="1050" b="0" i="1" smtClean="0">
                            <a:latin typeface="Cambria Math"/>
                          </a:rPr>
                          <m:t>.;</m:t>
                        </m:r>
                        <m:r>
                          <a:rPr lang="fr-FR" sz="1050" b="0" i="1" smtClean="0">
                            <a:latin typeface="Cambria Math"/>
                          </a:rPr>
                          <m:t>𝜇</m:t>
                        </m:r>
                      </m:e>
                    </m:d>
                    <m:r>
                      <a:rPr lang="fr-FR" sz="1050" b="0" i="1" smtClean="0">
                        <a:latin typeface="Cambria Math"/>
                      </a:rPr>
                      <m:t> </m:t>
                    </m:r>
                    <m:r>
                      <a:rPr lang="fr-FR" sz="1050" b="0" i="1" smtClean="0">
                        <a:latin typeface="Cambria Math"/>
                      </a:rPr>
                      <m:t>𝑖𝑠</m:t>
                    </m:r>
                    <m:r>
                      <a:rPr lang="fr-FR" sz="1050" b="0" i="1" smtClean="0">
                        <a:latin typeface="Cambria Math"/>
                      </a:rPr>
                      <m:t> </m:t>
                    </m:r>
                    <m:r>
                      <a:rPr lang="fr-FR" sz="1050" b="0" i="1" smtClean="0">
                        <a:latin typeface="Cambria Math"/>
                      </a:rPr>
                      <m:t>𝑐𝑜𝑒𝑟𝑐𝑖𝑣𝑒</m:t>
                    </m:r>
                    <m:r>
                      <a:rPr lang="fr-FR" sz="1050" b="0" i="1" smtClean="0">
                        <a:latin typeface="Cambria Math"/>
                      </a:rPr>
                      <m:t> </m:t>
                    </m:r>
                    <m:r>
                      <a:rPr lang="fr-FR" sz="1050" b="0" i="1" smtClean="0">
                        <a:latin typeface="Cambria Math"/>
                      </a:rPr>
                      <m:t>𝑎𝑛𝑑</m:t>
                    </m:r>
                    <m:r>
                      <a:rPr lang="fr-FR" sz="1050" b="0" i="1" smtClean="0">
                        <a:latin typeface="Cambria Math"/>
                      </a:rPr>
                      <m:t> </m:t>
                    </m:r>
                    <m:r>
                      <a:rPr lang="fr-FR" sz="1050" b="0" i="1" smtClean="0">
                        <a:latin typeface="Cambria Math"/>
                      </a:rPr>
                      <m:t>𝑐𝑜𝑛𝑡𝑖𝑛𝑢𝑜𝑢𝑠</m:t>
                    </m:r>
                    <m:r>
                      <a:rPr lang="fr-FR" sz="1050" b="0" i="1" smtClean="0">
                        <a:latin typeface="Cambria Math"/>
                      </a:rPr>
                      <m:t> </m:t>
                    </m:r>
                    <m:r>
                      <a:rPr lang="fr-FR" sz="1050" b="0" i="1" smtClean="0">
                        <a:latin typeface="Cambria Math"/>
                      </a:rPr>
                      <m:t>𝑓𝑜𝑟</m:t>
                    </m:r>
                    <m:r>
                      <a:rPr lang="fr-FR" sz="1050" b="0" i="1" smtClean="0">
                        <a:latin typeface="Cambria Math"/>
                      </a:rPr>
                      <m:t> </m:t>
                    </m:r>
                    <m:r>
                      <a:rPr lang="fr-FR" sz="1050" b="0" i="1" smtClean="0">
                        <a:latin typeface="Cambria Math"/>
                      </a:rPr>
                      <m:t>𝑎𝑙𝑙</m:t>
                    </m:r>
                    <m:r>
                      <a:rPr lang="fr-FR" sz="1050" b="0" i="1" smtClean="0">
                        <a:latin typeface="Cambria Math"/>
                      </a:rPr>
                      <m:t> </m:t>
                    </m:r>
                    <m:r>
                      <a:rPr lang="fr-FR" sz="1050" b="0" i="1" smtClean="0">
                        <a:latin typeface="Cambria Math"/>
                      </a:rPr>
                      <m:t>𝜇</m:t>
                    </m:r>
                    <m:r>
                      <a:rPr lang="fr-FR" sz="1050" b="0" i="1" smtClean="0">
                        <a:latin typeface="Cambria Math"/>
                      </a:rPr>
                      <m:t>∈</m:t>
                    </m:r>
                    <m:r>
                      <a:rPr lang="fr-FR" sz="1050" b="0" i="1" smtClean="0">
                        <a:latin typeface="Cambria Math"/>
                      </a:rPr>
                      <m:t>𝑃</m:t>
                    </m:r>
                    <m:r>
                      <a:rPr lang="fr-FR" sz="1050" b="0" i="1" smtClean="0">
                        <a:latin typeface="Cambria Math"/>
                      </a:rPr>
                      <m:t> </m:t>
                    </m:r>
                    <m:r>
                      <a:rPr lang="fr-FR" sz="1050" b="0" i="1" smtClean="0">
                        <a:latin typeface="Cambria Math"/>
                      </a:rPr>
                      <m:t>𝑎𝑛𝑑</m:t>
                    </m:r>
                    <m:r>
                      <a:rPr lang="fr-FR" sz="1050" b="0" i="1" smtClean="0">
                        <a:latin typeface="Cambria Math"/>
                      </a:rPr>
                      <m:t> </m:t>
                    </m:r>
                    <m:r>
                      <a:rPr lang="fr-FR" sz="105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fr-FR" sz="105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fr-FR" sz="1050" b="0" i="1" smtClean="0">
                            <a:latin typeface="Cambria Math"/>
                          </a:rPr>
                          <m:t>.;</m:t>
                        </m:r>
                        <m:r>
                          <a:rPr lang="fr-FR" sz="1050" b="0" i="1" smtClean="0">
                            <a:latin typeface="Cambria Math"/>
                          </a:rPr>
                          <m:t>𝜇</m:t>
                        </m:r>
                      </m:e>
                    </m:d>
                    <m:r>
                      <a:rPr lang="fr-FR" sz="1050" b="0" i="1" smtClean="0">
                        <a:latin typeface="Cambria Math"/>
                      </a:rPr>
                      <m:t> </m:t>
                    </m:r>
                    <m:r>
                      <a:rPr lang="fr-FR" sz="1050" b="0" i="1" smtClean="0">
                        <a:latin typeface="Cambria Math"/>
                      </a:rPr>
                      <m:t>𝑖𝑠</m:t>
                    </m:r>
                    <m:r>
                      <a:rPr lang="fr-FR" sz="1050" b="0" i="1" smtClean="0">
                        <a:latin typeface="Cambria Math"/>
                      </a:rPr>
                      <m:t> </m:t>
                    </m:r>
                    <m:r>
                      <a:rPr lang="fr-FR" sz="1050" b="0" i="1" smtClean="0">
                        <a:latin typeface="Cambria Math"/>
                      </a:rPr>
                      <m:t>𝑐𝑜𝑛𝑡𝑖𝑛𝑢𝑜𝑢𝑠</m:t>
                    </m:r>
                    <m:r>
                      <a:rPr lang="fr-FR" sz="1050" b="0" i="1" smtClean="0">
                        <a:latin typeface="Cambria Math"/>
                      </a:rPr>
                      <m:t> </m:t>
                    </m:r>
                    <m:r>
                      <a:rPr lang="fr-FR" sz="1050" b="0" i="1" smtClean="0">
                        <a:latin typeface="Cambria Math"/>
                      </a:rPr>
                      <m:t>𝑓𝑜𝑟</m:t>
                    </m:r>
                    <m:r>
                      <a:rPr lang="fr-FR" sz="1050" b="0" i="1" smtClean="0">
                        <a:latin typeface="Cambria Math"/>
                      </a:rPr>
                      <m:t> </m:t>
                    </m:r>
                    <m:r>
                      <a:rPr lang="fr-FR" sz="1050" b="0" i="1" smtClean="0">
                        <a:latin typeface="Cambria Math"/>
                      </a:rPr>
                      <m:t>𝑎𝑙𝑙</m:t>
                    </m:r>
                    <m:r>
                      <a:rPr lang="fr-FR" sz="1050" b="0" i="1" smtClean="0">
                        <a:latin typeface="Cambria Math"/>
                      </a:rPr>
                      <m:t> </m:t>
                    </m:r>
                    <m:r>
                      <a:rPr lang="fr-FR" sz="1050" b="0" i="1" smtClean="0">
                        <a:latin typeface="Cambria Math"/>
                      </a:rPr>
                      <m:t>𝜇</m:t>
                    </m:r>
                    <m:r>
                      <a:rPr lang="fr-FR" sz="1050" b="0" i="1" smtClean="0">
                        <a:latin typeface="Cambria Math"/>
                      </a:rPr>
                      <m:t>∈</m:t>
                    </m:r>
                    <m:r>
                      <a:rPr lang="fr-FR" sz="1050" b="0" i="1" smtClean="0">
                        <a:latin typeface="Cambria Math"/>
                      </a:rPr>
                      <m:t>𝑃</m:t>
                    </m:r>
                    <m:r>
                      <a:rPr lang="fr-FR" sz="1050" b="0" i="1" smtClean="0">
                        <a:latin typeface="Cambria Math"/>
                      </a:rPr>
                      <m:t> </m:t>
                    </m:r>
                    <m:r>
                      <a:rPr lang="fr-FR" sz="1050" b="0" i="1" smtClean="0">
                        <a:latin typeface="Cambria Math"/>
                      </a:rPr>
                      <m:t>𝑠𝑢𝑐h</m:t>
                    </m:r>
                    <m:r>
                      <a:rPr lang="fr-FR" sz="1050" b="0" i="1" smtClean="0">
                        <a:latin typeface="Cambria Math"/>
                      </a:rPr>
                      <m:t> </m:t>
                    </m:r>
                    <m:r>
                      <a:rPr lang="fr-FR" sz="1050" b="0" i="1" smtClean="0">
                        <a:latin typeface="Cambria Math"/>
                      </a:rPr>
                      <m:t>𝑡h𝑎𝑡</m:t>
                    </m:r>
                  </m:oMath>
                </a14:m>
                <a:endParaRPr lang="fr-FR" sz="105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8" y="2283718"/>
                <a:ext cx="7668563" cy="253916"/>
              </a:xfrm>
              <a:prstGeom prst="rect">
                <a:avLst/>
              </a:prstGeom>
              <a:blipFill rotWithShape="1">
                <a:blip r:embed="rId4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2339752" y="2318809"/>
                <a:ext cx="5195062" cy="1398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sz="1100" b="1" dirty="0" smtClean="0">
                  <a:latin typeface="Cambria Math" pitchFamily="18" charset="0"/>
                  <a:ea typeface="Cambria Math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fr-FR" sz="1100" b="1" i="1" smtClean="0">
                          <a:latin typeface="Cambria Math" pitchFamily="18" charset="0"/>
                          <a:ea typeface="Cambria Math" pitchFamily="18" charset="0"/>
                        </a:rPr>
                        <m:t> </m:t>
                      </m:r>
                      <m:r>
                        <a:rPr lang="fr-FR" sz="1100" b="1" i="1" smtClean="0">
                          <a:latin typeface="Cambria Math" pitchFamily="18" charset="0"/>
                          <a:ea typeface="Cambria Math" pitchFamily="18" charset="0"/>
                        </a:rPr>
                        <m:t>∀</m:t>
                      </m:r>
                      <m:r>
                        <a:rPr lang="fr-FR" sz="1100" b="1" i="1" smtClean="0">
                          <a:latin typeface="Cambria Math"/>
                          <a:ea typeface="Cambria Math" pitchFamily="18" charset="0"/>
                        </a:rPr>
                        <m:t>𝝁</m:t>
                      </m:r>
                      <m:r>
                        <a:rPr lang="fr-FR" sz="1100" b="1" i="1">
                          <a:latin typeface="Cambria Math" pitchFamily="18" charset="0"/>
                          <a:ea typeface="Cambria Math" pitchFamily="18" charset="0"/>
                        </a:rPr>
                        <m:t>∈</m:t>
                      </m:r>
                      <m:r>
                        <a:rPr lang="fr-FR" sz="1100" b="1" i="1">
                          <a:latin typeface="Cambria Math" pitchFamily="18" charset="0"/>
                          <a:ea typeface="Cambria Math" pitchFamily="18" charset="0"/>
                        </a:rPr>
                        <m:t>𝑷</m:t>
                      </m:r>
                      <m:r>
                        <a:rPr lang="fr-FR" sz="1100" b="1" i="1">
                          <a:latin typeface="Cambria Math" pitchFamily="18" charset="0"/>
                          <a:ea typeface="Cambria Math" pitchFamily="18" charset="0"/>
                        </a:rPr>
                        <m:t> :</m:t>
                      </m:r>
                      <m:func>
                        <m:funcPr>
                          <m:ctrlPr>
                            <a:rPr lang="fr-FR" sz="1100" b="1" i="1">
                              <a:latin typeface="Cambria Math"/>
                              <a:ea typeface="Cambria Math" pitchFamily="18" charset="0"/>
                            </a:rPr>
                          </m:ctrlPr>
                        </m:funcPr>
                        <m:fName>
                          <m:r>
                            <a:rPr lang="fr-FR" sz="1100" b="1" i="1">
                              <a:latin typeface="Cambria Math" pitchFamily="18" charset="0"/>
                              <a:ea typeface="Cambria Math" pitchFamily="18" charset="0"/>
                            </a:rPr>
                            <m:t>𝒊𝒏</m:t>
                          </m:r>
                          <m:r>
                            <a:rPr lang="fr-FR" sz="1100" b="1" i="1" smtClean="0">
                              <a:latin typeface="Cambria Math"/>
                              <a:ea typeface="Cambria Math" pitchFamily="18" charset="0"/>
                            </a:rPr>
                            <m:t>𝒇</m:t>
                          </m:r>
                          <m:r>
                            <a:rPr lang="fr-FR" sz="1100" b="1" i="1" smtClean="0">
                              <a:latin typeface="Cambria Math"/>
                              <a:ea typeface="Cambria Math" pitchFamily="18" charset="0"/>
                            </a:rPr>
                            <m:t> </m:t>
                          </m:r>
                        </m:fName>
                        <m:e>
                          <m:func>
                            <m:funcPr>
                              <m:ctrlPr>
                                <a:rPr lang="fr-FR" sz="1100" b="1" i="1"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funcPr>
                            <m:fName>
                              <m:r>
                                <a:rPr lang="fr-FR" sz="1100" b="1" i="1">
                                  <a:latin typeface="Cambria Math" pitchFamily="18" charset="0"/>
                                  <a:ea typeface="Cambria Math" pitchFamily="18" charset="0"/>
                                </a:rPr>
                                <m:t>𝒔𝒖𝒑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fr-FR" sz="1100" b="1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fr-FR" sz="1100" b="1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fr-FR" sz="11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sz="11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itchFamily="18" charset="0"/>
                                              <a:ea typeface="Cambria Math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  <m:sup>
                                          <m:r>
                                            <a:rPr lang="fr-FR" sz="11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itchFamily="18" charset="0"/>
                                              <a:ea typeface="Cambria Math" pitchFamily="18" charset="0"/>
                                            </a:rPr>
                                            <m:t>𝓝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fr-FR" sz="11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fr-FR" sz="1100" b="1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/>
                                                  <a:ea typeface="Cambria Math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sz="1100" b="1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itchFamily="18" charset="0"/>
                                                  <a:ea typeface="Cambria Math" pitchFamily="18" charset="0"/>
                                                </a:rPr>
                                                <m:t>𝒖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sz="1100" b="1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itchFamily="18" charset="0"/>
                                                  <a:ea typeface="Cambria Math" pitchFamily="18" charset="0"/>
                                                </a:rPr>
                                                <m:t>𝓝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fr-FR" sz="1100" b="1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/>
                                                  <a:ea typeface="Cambria Math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1100" b="1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itchFamily="18" charset="0"/>
                                                  <a:ea typeface="Cambria Math" pitchFamily="18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</m:d>
                                          <m:r>
                                            <a:rPr lang="fr-FR" sz="11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itchFamily="18" charset="0"/>
                                              <a:ea typeface="Cambria Math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fr-FR" sz="1100" b="1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/>
                                                  <a:ea typeface="Cambria Math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sz="1100" b="1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itchFamily="18" charset="0"/>
                                                  <a:ea typeface="Cambria Math" pitchFamily="18" charset="0"/>
                                                </a:rPr>
                                                <m:t>𝒗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sz="1100" b="1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itchFamily="18" charset="0"/>
                                                  <a:ea typeface="Cambria Math" pitchFamily="18" charset="0"/>
                                                </a:rPr>
                                                <m:t>𝓝</m:t>
                                              </m:r>
                                            </m:sup>
                                          </m:sSup>
                                          <m:r>
                                            <a:rPr lang="fr-FR" sz="11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itchFamily="18" charset="0"/>
                                              <a:ea typeface="Cambria Math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fr-FR" sz="11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itchFamily="18" charset="0"/>
                                              <a:ea typeface="Cambria Math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fr-FR" sz="1100" b="1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 pitchFamily="18" charset="0"/>
                                        </a:rPr>
                                      </m:ctrlPr>
                                    </m:sSubSupPr>
                                    <m:e>
                                      <m:sSup>
                                        <m:sSupPr>
                                          <m:ctrlPr>
                                            <a:rPr lang="fr-FR" sz="11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sz="11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</a:rPr>
                                            <m:t>‖</m:t>
                                          </m:r>
                                          <m:r>
                                            <a:rPr lang="fr-FR" sz="1100" b="1" i="1">
                                              <a:latin typeface="Cambria Math" pitchFamily="18" charset="0"/>
                                              <a:ea typeface="Cambria Math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p>
                                          <m:r>
                                            <a:rPr lang="fr-FR" sz="11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itchFamily="18" charset="0"/>
                                              <a:ea typeface="Cambria Math" pitchFamily="18" charset="0"/>
                                            </a:rPr>
                                            <m:t>𝓝</m:t>
                                          </m:r>
                                        </m:sup>
                                      </m:sSup>
                                      <m:r>
                                        <a:rPr lang="fr-FR" sz="1100" b="1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 pitchFamily="18" charset="0"/>
                                        </a:rPr>
                                        <m:t>‖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fr-FR" sz="1100" b="1" i="1">
                                              <a:latin typeface="Cambria Math"/>
                                              <a:ea typeface="Cambria Math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sz="1100" b="1" i="1">
                                              <a:latin typeface="Cambria Math" pitchFamily="18" charset="0"/>
                                              <a:ea typeface="Cambria Math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  <m:sup>
                                          <m:r>
                                            <a:rPr lang="fr-FR" sz="11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itchFamily="18" charset="0"/>
                                              <a:ea typeface="Cambria Math" pitchFamily="18" charset="0"/>
                                            </a:rPr>
                                            <m:t>𝓝</m:t>
                                          </m:r>
                                        </m:sup>
                                      </m:sSup>
                                    </m:sub>
                                    <m:sup/>
                                  </m:sSubSup>
                                  <m:sSubSup>
                                    <m:sSubSupPr>
                                      <m:ctrlPr>
                                        <a:rPr lang="fr-FR" sz="1100" b="1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 pitchFamily="18" charset="0"/>
                                        </a:rPr>
                                      </m:ctrlPr>
                                    </m:sSubSupPr>
                                    <m:e>
                                      <m:sSup>
                                        <m:sSupPr>
                                          <m:ctrlPr>
                                            <a:rPr lang="fr-FR" sz="11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sz="11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</a:rPr>
                                            <m:t>‖</m:t>
                                          </m:r>
                                          <m:r>
                                            <a:rPr lang="fr-FR" sz="1100" b="1" i="1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p>
                                          <m:r>
                                            <a:rPr lang="fr-FR" sz="11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itchFamily="18" charset="0"/>
                                              <a:ea typeface="Cambria Math" pitchFamily="18" charset="0"/>
                                            </a:rPr>
                                            <m:t>𝓝</m:t>
                                          </m:r>
                                        </m:sup>
                                      </m:sSup>
                                      <m:r>
                                        <a:rPr lang="fr-FR" sz="1100" b="1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 pitchFamily="18" charset="0"/>
                                        </a:rPr>
                                        <m:t>‖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fr-FR" sz="1100" b="1" i="1">
                                              <a:latin typeface="Cambria Math"/>
                                              <a:ea typeface="Cambria Math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sz="1100" b="1" i="1" smtClean="0">
                                              <a:latin typeface="Cambria Math"/>
                                              <a:ea typeface="Cambria Math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  <m:sup>
                                          <m:r>
                                            <a:rPr lang="fr-FR" sz="11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itchFamily="18" charset="0"/>
                                              <a:ea typeface="Cambria Math" pitchFamily="18" charset="0"/>
                                            </a:rPr>
                                            <m:t>𝓝</m:t>
                                          </m:r>
                                        </m:sup>
                                      </m:sSup>
                                    </m:sub>
                                    <m:sup/>
                                  </m:sSubSup>
                                </m:den>
                              </m:f>
                            </m:e>
                          </m:func>
                          <m:r>
                            <a:rPr lang="fr-FR" sz="11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  <m:t>≥</m:t>
                          </m:r>
                          <m:sSup>
                            <m:sSupPr>
                              <m:ctrlPr>
                                <a:rPr lang="fr-FR" sz="1100" b="1" i="1"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100" b="1" i="1">
                                  <a:latin typeface="Cambria Math" pitchFamily="18" charset="0"/>
                                  <a:ea typeface="Cambria Math" pitchFamily="18" charset="0"/>
                                </a:rPr>
                                <m:t>𝜷</m:t>
                              </m:r>
                            </m:e>
                            <m:sup>
                              <m:r>
                                <a:rPr lang="fr-FR" sz="1100" b="1" i="1">
                                  <a:solidFill>
                                    <a:prstClr val="black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𝓝</m:t>
                              </m:r>
                            </m:sup>
                          </m:sSup>
                          <m:d>
                            <m:dPr>
                              <m:ctrlPr>
                                <a:rPr lang="fr-FR" sz="1100" b="1" i="1"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>
                                  <a:latin typeface="Cambria Math" pitchFamily="18" charset="0"/>
                                  <a:ea typeface="Cambria Math" pitchFamily="18" charset="0"/>
                                </a:rPr>
                                <m:t>𝝁</m:t>
                              </m:r>
                            </m:e>
                          </m:d>
                        </m:e>
                      </m:func>
                      <m:r>
                        <a:rPr lang="fr-FR" sz="1100" b="1" i="1">
                          <a:latin typeface="Cambria Math" pitchFamily="18" charset="0"/>
                          <a:ea typeface="Cambria Math" pitchFamily="18" charset="0"/>
                        </a:rPr>
                        <m:t>≥</m:t>
                      </m:r>
                      <m:sSubSup>
                        <m:sSubSupPr>
                          <m:ctrlPr>
                            <a:rPr lang="fr-FR" sz="1100" b="1" i="1">
                              <a:latin typeface="Cambria Math"/>
                              <a:ea typeface="Cambria Math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fr-FR" sz="1100" b="1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1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fr-FR" sz="1100" b="1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  <m:t>𝑳𝑩</m:t>
                              </m:r>
                            </m:sub>
                          </m:sSub>
                        </m:e>
                        <m:sub/>
                        <m:sup>
                          <m:r>
                            <a:rPr lang="fr-FR" sz="11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  <m:t>𝒩</m:t>
                          </m:r>
                        </m:sup>
                      </m:sSubSup>
                      <m:r>
                        <a:rPr lang="fr-FR" sz="1100" b="1" i="1">
                          <a:latin typeface="Cambria Math" pitchFamily="18" charset="0"/>
                          <a:ea typeface="Cambria Math" pitchFamily="18" charset="0"/>
                        </a:rPr>
                        <m:t>&gt;</m:t>
                      </m:r>
                      <m:r>
                        <a:rPr lang="fr-FR" sz="1100" b="1" i="1" smtClean="0">
                          <a:latin typeface="Cambria Math"/>
                          <a:ea typeface="Cambria Math" pitchFamily="18" charset="0"/>
                        </a:rPr>
                        <m:t>𝟎</m:t>
                      </m:r>
                    </m:oMath>
                  </m:oMathPara>
                </a14:m>
                <a:endParaRPr lang="fr-FR" sz="1100" b="1" dirty="0" smtClean="0">
                  <a:latin typeface="Cambria Math" pitchFamily="18" charset="0"/>
                  <a:ea typeface="Cambria Math" pitchFamily="18" charset="0"/>
                </a:endParaRPr>
              </a:p>
              <a:p>
                <a:endParaRPr lang="fr-FR" sz="1100" b="1" dirty="0" smtClean="0">
                  <a:latin typeface="Cambria Math" pitchFamily="18" charset="0"/>
                  <a:ea typeface="Cambria Math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1" i="1">
                          <a:latin typeface="Cambria Math" pitchFamily="18" charset="0"/>
                          <a:ea typeface="Cambria Math" pitchFamily="18" charset="0"/>
                        </a:rPr>
                        <m:t>∀</m:t>
                      </m:r>
                      <m:r>
                        <a:rPr lang="fr-FR" sz="1100" b="1" i="1">
                          <a:latin typeface="Cambria Math"/>
                          <a:ea typeface="Cambria Math" pitchFamily="18" charset="0"/>
                        </a:rPr>
                        <m:t>𝝁</m:t>
                      </m:r>
                      <m:r>
                        <a:rPr lang="fr-FR" sz="1100" b="1" i="1">
                          <a:latin typeface="Cambria Math" pitchFamily="18" charset="0"/>
                          <a:ea typeface="Cambria Math" pitchFamily="18" charset="0"/>
                        </a:rPr>
                        <m:t>∈</m:t>
                      </m:r>
                      <m:r>
                        <a:rPr lang="fr-FR" sz="1100" b="1" i="1">
                          <a:latin typeface="Cambria Math" pitchFamily="18" charset="0"/>
                          <a:ea typeface="Cambria Math" pitchFamily="18" charset="0"/>
                        </a:rPr>
                        <m:t>𝑷</m:t>
                      </m:r>
                      <m:r>
                        <a:rPr lang="fr-FR" sz="1100" b="1" i="1">
                          <a:latin typeface="Cambria Math" pitchFamily="18" charset="0"/>
                          <a:ea typeface="Cambria Math" pitchFamily="18" charset="0"/>
                        </a:rPr>
                        <m:t> :</m:t>
                      </m:r>
                      <m:func>
                        <m:funcPr>
                          <m:ctrlPr>
                            <a:rPr lang="fr-FR" sz="1100" b="1" i="1">
                              <a:latin typeface="Cambria Math"/>
                              <a:ea typeface="Cambria Math" pitchFamily="18" charset="0"/>
                            </a:rPr>
                          </m:ctrlPr>
                        </m:funcPr>
                        <m:fName>
                          <m:r>
                            <a:rPr lang="fr-FR" sz="1100" b="1" i="1" smtClean="0">
                              <a:latin typeface="Cambria Math"/>
                              <a:ea typeface="Cambria Math" pitchFamily="18" charset="0"/>
                            </a:rPr>
                            <m:t>𝒔𝒖𝒑</m:t>
                          </m:r>
                          <m:r>
                            <a:rPr lang="fr-FR" sz="1100" b="1" i="1">
                              <a:latin typeface="Cambria Math"/>
                              <a:ea typeface="Cambria Math" pitchFamily="18" charset="0"/>
                            </a:rPr>
                            <m:t> </m:t>
                          </m:r>
                        </m:fName>
                        <m:e>
                          <m:func>
                            <m:funcPr>
                              <m:ctrlPr>
                                <a:rPr lang="fr-FR" sz="1100" b="1" i="1"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funcPr>
                            <m:fName>
                              <m:r>
                                <a:rPr lang="fr-FR" sz="1100" b="1" i="1">
                                  <a:latin typeface="Cambria Math" pitchFamily="18" charset="0"/>
                                  <a:ea typeface="Cambria Math" pitchFamily="18" charset="0"/>
                                </a:rPr>
                                <m:t>𝒔𝒖𝒑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fr-FR" sz="1100" b="1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fr-FR" sz="1100" b="1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fr-FR" sz="11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sz="11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itchFamily="18" charset="0"/>
                                              <a:ea typeface="Cambria Math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  <m:sup>
                                          <m:r>
                                            <a:rPr lang="fr-FR" sz="11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itchFamily="18" charset="0"/>
                                              <a:ea typeface="Cambria Math" pitchFamily="18" charset="0"/>
                                            </a:rPr>
                                            <m:t>𝓝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fr-FR" sz="11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fr-FR" sz="1100" b="1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/>
                                                  <a:ea typeface="Cambria Math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sz="1100" b="1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itchFamily="18" charset="0"/>
                                                  <a:ea typeface="Cambria Math" pitchFamily="18" charset="0"/>
                                                </a:rPr>
                                                <m:t>𝒖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sz="1100" b="1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itchFamily="18" charset="0"/>
                                                  <a:ea typeface="Cambria Math" pitchFamily="18" charset="0"/>
                                                </a:rPr>
                                                <m:t>𝓝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fr-FR" sz="1100" b="1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/>
                                                  <a:ea typeface="Cambria Math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1100" b="1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itchFamily="18" charset="0"/>
                                                  <a:ea typeface="Cambria Math" pitchFamily="18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</m:d>
                                          <m:r>
                                            <a:rPr lang="fr-FR" sz="11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itchFamily="18" charset="0"/>
                                              <a:ea typeface="Cambria Math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fr-FR" sz="1100" b="1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/>
                                                  <a:ea typeface="Cambria Math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sz="1100" b="1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itchFamily="18" charset="0"/>
                                                  <a:ea typeface="Cambria Math" pitchFamily="18" charset="0"/>
                                                </a:rPr>
                                                <m:t>𝒗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sz="1100" b="1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itchFamily="18" charset="0"/>
                                                  <a:ea typeface="Cambria Math" pitchFamily="18" charset="0"/>
                                                </a:rPr>
                                                <m:t>𝓝</m:t>
                                              </m:r>
                                            </m:sup>
                                          </m:sSup>
                                          <m:r>
                                            <a:rPr lang="fr-FR" sz="11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itchFamily="18" charset="0"/>
                                              <a:ea typeface="Cambria Math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fr-FR" sz="11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itchFamily="18" charset="0"/>
                                              <a:ea typeface="Cambria Math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fr-FR" sz="1100" b="1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 pitchFamily="18" charset="0"/>
                                        </a:rPr>
                                      </m:ctrlPr>
                                    </m:sSubSupPr>
                                    <m:e>
                                      <m:sSup>
                                        <m:sSupPr>
                                          <m:ctrlPr>
                                            <a:rPr lang="fr-FR" sz="11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sz="11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</a:rPr>
                                            <m:t>‖</m:t>
                                          </m:r>
                                          <m:r>
                                            <a:rPr lang="fr-FR" sz="1100" b="1" i="1">
                                              <a:latin typeface="Cambria Math" pitchFamily="18" charset="0"/>
                                              <a:ea typeface="Cambria Math" pitchFamily="18" charset="0"/>
                                            </a:rPr>
                                            <m:t>𝒖</m:t>
                                          </m:r>
                                        </m:e>
                                        <m:sup>
                                          <m:r>
                                            <a:rPr lang="fr-FR" sz="11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itchFamily="18" charset="0"/>
                                              <a:ea typeface="Cambria Math" pitchFamily="18" charset="0"/>
                                            </a:rPr>
                                            <m:t>𝓝</m:t>
                                          </m:r>
                                        </m:sup>
                                      </m:sSup>
                                      <m:r>
                                        <a:rPr lang="fr-FR" sz="1100" b="1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 pitchFamily="18" charset="0"/>
                                        </a:rPr>
                                        <m:t>‖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fr-FR" sz="1100" b="1" i="1">
                                              <a:latin typeface="Cambria Math"/>
                                              <a:ea typeface="Cambria Math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sz="1100" b="1" i="1">
                                              <a:latin typeface="Cambria Math" pitchFamily="18" charset="0"/>
                                              <a:ea typeface="Cambria Math" pitchFamily="18" charset="0"/>
                                            </a:rPr>
                                            <m:t>𝑿</m:t>
                                          </m:r>
                                        </m:e>
                                        <m:sup>
                                          <m:r>
                                            <a:rPr lang="fr-FR" sz="11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itchFamily="18" charset="0"/>
                                              <a:ea typeface="Cambria Math" pitchFamily="18" charset="0"/>
                                            </a:rPr>
                                            <m:t>𝓝</m:t>
                                          </m:r>
                                        </m:sup>
                                      </m:sSup>
                                    </m:sub>
                                    <m:sup/>
                                  </m:sSubSup>
                                  <m:sSubSup>
                                    <m:sSubSupPr>
                                      <m:ctrlPr>
                                        <a:rPr lang="fr-FR" sz="1100" b="1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 pitchFamily="18" charset="0"/>
                                        </a:rPr>
                                      </m:ctrlPr>
                                    </m:sSubSupPr>
                                    <m:e>
                                      <m:sSup>
                                        <m:sSupPr>
                                          <m:ctrlPr>
                                            <a:rPr lang="fr-FR" sz="11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sz="11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</a:rPr>
                                            <m:t>‖</m:t>
                                          </m:r>
                                          <m:r>
                                            <a:rPr lang="fr-FR" sz="11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  <a:ea typeface="Cambria Math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p>
                                          <m:r>
                                            <a:rPr lang="fr-FR" sz="11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itchFamily="18" charset="0"/>
                                              <a:ea typeface="Cambria Math" pitchFamily="18" charset="0"/>
                                            </a:rPr>
                                            <m:t>𝓝</m:t>
                                          </m:r>
                                        </m:sup>
                                      </m:sSup>
                                      <m:r>
                                        <a:rPr lang="fr-FR" sz="1100" b="1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 pitchFamily="18" charset="0"/>
                                        </a:rPr>
                                        <m:t>‖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fr-FR" sz="1100" b="1" i="1">
                                              <a:latin typeface="Cambria Math"/>
                                              <a:ea typeface="Cambria Math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sz="1100" b="1" i="1">
                                              <a:latin typeface="Cambria Math"/>
                                              <a:ea typeface="Cambria Math" pitchFamily="18" charset="0"/>
                                            </a:rPr>
                                            <m:t>𝒀</m:t>
                                          </m:r>
                                        </m:e>
                                        <m:sup>
                                          <m:r>
                                            <a:rPr lang="fr-FR" sz="11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itchFamily="18" charset="0"/>
                                              <a:ea typeface="Cambria Math" pitchFamily="18" charset="0"/>
                                            </a:rPr>
                                            <m:t>𝓝</m:t>
                                          </m:r>
                                        </m:sup>
                                      </m:sSup>
                                    </m:sub>
                                    <m:sup/>
                                  </m:sSubSup>
                                </m:den>
                              </m:f>
                            </m:e>
                          </m:func>
                          <m:r>
                            <a:rPr lang="fr-FR" sz="11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fr-FR" sz="1100" b="1" i="1"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100" b="1" i="1" smtClean="0">
                                  <a:latin typeface="Cambria Math"/>
                                  <a:ea typeface="Cambria Math" pitchFamily="18" charset="0"/>
                                </a:rPr>
                                <m:t>𝜸</m:t>
                              </m:r>
                            </m:e>
                            <m:sup>
                              <m:r>
                                <a:rPr lang="fr-FR" sz="1100" b="1" i="1">
                                  <a:solidFill>
                                    <a:prstClr val="black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𝓝</m:t>
                              </m:r>
                            </m:sup>
                          </m:sSup>
                          <m:d>
                            <m:dPr>
                              <m:ctrlPr>
                                <a:rPr lang="fr-FR" sz="1100" b="1" i="1"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1" i="1">
                                  <a:latin typeface="Cambria Math" pitchFamily="18" charset="0"/>
                                  <a:ea typeface="Cambria Math" pitchFamily="18" charset="0"/>
                                </a:rPr>
                                <m:t>𝝁</m:t>
                              </m:r>
                            </m:e>
                          </m:d>
                        </m:e>
                      </m:func>
                      <m:r>
                        <a:rPr lang="fr-FR" sz="1100" b="1" i="1" smtClean="0">
                          <a:latin typeface="Cambria Math"/>
                          <a:ea typeface="Cambria Math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fr-FR" sz="1100" b="1" i="1">
                              <a:latin typeface="Cambria Math"/>
                              <a:ea typeface="Cambria Math" pitchFamily="18" charset="0"/>
                            </a:rPr>
                          </m:ctrlPr>
                        </m:sSubSupPr>
                        <m:e>
                          <m:r>
                            <a:rPr lang="fr-FR" sz="11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  <m:t>𝜸</m:t>
                          </m:r>
                        </m:e>
                        <m:sub/>
                        <m:sup>
                          <m:r>
                            <a:rPr lang="fr-FR" sz="11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  <m:t>𝒩</m:t>
                          </m:r>
                        </m:sup>
                      </m:sSubSup>
                      <m:r>
                        <a:rPr lang="fr-FR" sz="1100" b="1" i="1" smtClean="0">
                          <a:solidFill>
                            <a:prstClr val="black"/>
                          </a:solidFill>
                          <a:latin typeface="Cambria Math"/>
                          <a:ea typeface="Cambria Math" pitchFamily="18" charset="0"/>
                        </a:rPr>
                        <m:t>&lt;</m:t>
                      </m:r>
                      <m:r>
                        <a:rPr lang="fr-FR" sz="1100" b="1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∞</m:t>
                      </m:r>
                      <m:r>
                        <m:rPr>
                          <m:lit/>
                        </m:rPr>
                        <a:rPr lang="fr-FR" sz="1100" b="1" i="1" smtClean="0">
                          <a:solidFill>
                            <a:prstClr val="black"/>
                          </a:solidFill>
                          <a:latin typeface="Cambria Math"/>
                          <a:ea typeface="Cambria Math" pitchFamily="18" charset="0"/>
                        </a:rPr>
                        <m:t> </m:t>
                      </m:r>
                      <m:r>
                        <a:rPr lang="fr-FR" sz="1100" b="1" i="1" smtClean="0">
                          <a:solidFill>
                            <a:prstClr val="black"/>
                          </a:solidFill>
                          <a:latin typeface="Cambria Math"/>
                          <a:ea typeface="Cambria Math" pitchFamily="18" charset="0"/>
                        </a:rPr>
                        <m:t> </m:t>
                      </m:r>
                    </m:oMath>
                  </m:oMathPara>
                </a14:m>
                <a:endParaRPr lang="fr-FR" sz="1100" b="1" dirty="0">
                  <a:latin typeface="Cambria Math" pitchFamily="18" charset="0"/>
                  <a:ea typeface="Cambria Math" pitchFamily="18" charset="0"/>
                </a:endParaRPr>
              </a:p>
              <a:p>
                <a:endParaRPr lang="en-IN" sz="1100" b="1" dirty="0"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318809"/>
                <a:ext cx="5195062" cy="139820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550038" y="3576429"/>
                <a:ext cx="7128792" cy="281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smtClean="0"/>
                  <a:t>Reduced basis </a:t>
                </a:r>
                <a:r>
                  <a:rPr lang="fr-FR" sz="1200" dirty="0" err="1" smtClean="0"/>
                  <a:t>method</a:t>
                </a:r>
                <a:r>
                  <a:rPr lang="fr-FR" sz="1200" dirty="0" smtClean="0"/>
                  <a:t>: </a:t>
                </a:r>
                <a:r>
                  <a:rPr lang="fr-FR" sz="1200" dirty="0" err="1" smtClean="0"/>
                  <a:t>Reduced</a:t>
                </a:r>
                <a:r>
                  <a:rPr lang="fr-FR" sz="1200" dirty="0" smtClean="0"/>
                  <a:t> model of size </a:t>
                </a:r>
                <a14:m>
                  <m:oMath xmlns:m="http://schemas.openxmlformats.org/officeDocument/2006/math">
                    <m:r>
                      <a:rPr lang="fr-FR" sz="1200" i="1" dirty="0" smtClean="0">
                        <a:latin typeface="Cambria Math"/>
                      </a:rPr>
                      <m:t>𝑁</m:t>
                    </m:r>
                    <m:r>
                      <a:rPr lang="fr-FR" sz="1200" i="1" dirty="0" smtClean="0">
                        <a:latin typeface="Cambria Math"/>
                      </a:rPr>
                      <m:t>&lt;&lt;</m:t>
                    </m:r>
                    <m:r>
                      <a:rPr lang="fr-FR" sz="1200" i="1" dirty="0" smtClean="0">
                        <a:latin typeface="Cambria Math"/>
                      </a:rPr>
                      <m:t>𝒩</m:t>
                    </m:r>
                    <m:r>
                      <a:rPr lang="fr-FR" sz="1200" i="1" dirty="0" smtClean="0">
                        <a:latin typeface="Cambria Math"/>
                      </a:rPr>
                      <m:t> , </m:t>
                    </m:r>
                    <m:r>
                      <a:rPr lang="fr-FR" sz="1200" b="0" i="1" dirty="0" smtClean="0">
                        <a:latin typeface="Cambria Math"/>
                      </a:rPr>
                      <m:t>𝑤h𝑒𝑟𝑒</m:t>
                    </m:r>
                    <m:r>
                      <a:rPr lang="fr-FR" sz="1200" b="0" i="1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fr-FR" sz="12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1200" b="0" i="1" dirty="0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fr-FR" sz="1200" b="0" i="1" dirty="0" smtClean="0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fr-FR" sz="1200" b="0" i="1" dirty="0" smtClean="0">
                        <a:latin typeface="Cambria Math"/>
                      </a:rPr>
                      <m:t>⊂</m:t>
                    </m:r>
                    <m:sSup>
                      <m:sSupPr>
                        <m:ctrlPr>
                          <a:rPr lang="fr-FR" sz="1200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200" b="0" i="1" dirty="0" smtClean="0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fr-FR" sz="1200" b="0" i="1" dirty="0" smtClean="0">
                            <a:latin typeface="Cambria Math"/>
                          </a:rPr>
                          <m:t>𝒩</m:t>
                        </m:r>
                      </m:sup>
                    </m:sSup>
                    <m:r>
                      <a:rPr lang="fr-FR" sz="1200" b="0" i="1" dirty="0" smtClean="0">
                        <a:latin typeface="Cambria Math"/>
                      </a:rPr>
                      <m:t> </m:t>
                    </m:r>
                    <m:r>
                      <a:rPr lang="fr-FR" sz="1200" b="0" i="1" dirty="0" smtClean="0">
                        <a:latin typeface="Cambria Math"/>
                      </a:rPr>
                      <m:t>𝑎𝑛𝑑</m:t>
                    </m:r>
                    <m:r>
                      <a:rPr lang="fr-FR" sz="1200" b="0" i="1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fr-FR" sz="12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1200" b="0" i="1" dirty="0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1200" b="0" i="1" dirty="0" smtClean="0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fr-FR" sz="1200" b="0" i="1" dirty="0" smtClean="0">
                        <a:latin typeface="Cambria Math"/>
                      </a:rPr>
                      <m:t>⊂</m:t>
                    </m:r>
                    <m:sSup>
                      <m:sSupPr>
                        <m:ctrlPr>
                          <a:rPr lang="fr-FR" sz="1200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200" b="0" i="1" dirty="0" smtClean="0">
                            <a:latin typeface="Cambria Math"/>
                          </a:rPr>
                          <m:t>𝑌</m:t>
                        </m:r>
                      </m:e>
                      <m:sup>
                        <m:r>
                          <a:rPr lang="fr-FR" sz="1200" b="0" i="1" dirty="0" smtClean="0">
                            <a:latin typeface="Cambria Math"/>
                          </a:rPr>
                          <m:t>𝒩</m:t>
                        </m:r>
                      </m:sup>
                    </m:sSup>
                    <m:r>
                      <a:rPr lang="fr-FR" sz="1200" b="0" i="1" dirty="0" smtClean="0">
                        <a:latin typeface="Cambria Math"/>
                      </a:rPr>
                      <m:t> </m:t>
                    </m:r>
                  </m:oMath>
                </a14:m>
                <a:endParaRPr lang="en-IN" sz="1200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8" y="3576429"/>
                <a:ext cx="7128792" cy="281167"/>
              </a:xfrm>
              <a:prstGeom prst="rect">
                <a:avLst/>
              </a:prstGeom>
              <a:blipFill rotWithShape="1"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397079" y="3800473"/>
                <a:ext cx="3614707" cy="281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2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12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lang="fr-FR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𝒩</m:t>
                          </m:r>
                        </m:sup>
                      </m:sSup>
                      <m:d>
                        <m:dPr>
                          <m:ctrlPr>
                            <a:rPr lang="fr-FR" sz="12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2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12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12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2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2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𝜇</m:t>
                              </m:r>
                            </m:e>
                          </m:d>
                          <m:r>
                            <a:rPr lang="fr-FR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2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12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12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sub>
                          </m:sSub>
                          <m:r>
                            <a:rPr lang="fr-FR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;</m:t>
                          </m:r>
                          <m:r>
                            <a:rPr lang="fr-FR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</m:d>
                      <m:r>
                        <a:rPr lang="fr-FR" sz="12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12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12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fr-FR" sz="1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𝒩</m:t>
                          </m:r>
                        </m:sup>
                      </m:sSup>
                      <m:d>
                        <m:dPr>
                          <m:ctrlPr>
                            <a:rPr lang="fr-FR" sz="12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2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12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12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sub>
                          </m:sSub>
                          <m:r>
                            <a:rPr lang="fr-FR" sz="12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;</m:t>
                          </m:r>
                          <m:r>
                            <a:rPr lang="fr-FR" sz="12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</m:d>
                      <m:r>
                        <a:rPr lang="fr-FR" sz="12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                   ∀</m:t>
                      </m:r>
                      <m:sSub>
                        <m:sSubPr>
                          <m:ctrlPr>
                            <a:rPr lang="fr-FR" sz="12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fr-FR" sz="12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fr-FR" sz="12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∈</m:t>
                      </m:r>
                      <m:sSub>
                        <m:sSubPr>
                          <m:ctrlPr>
                            <a:rPr lang="fr-FR" sz="12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2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fr-FR" sz="1200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fr-FR" sz="12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079" y="3800473"/>
                <a:ext cx="3614707" cy="281167"/>
              </a:xfrm>
              <a:prstGeom prst="rect">
                <a:avLst/>
              </a:prstGeom>
              <a:blipFill rotWithShape="1">
                <a:blip r:embed="rId7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615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557647" y="700458"/>
                <a:ext cx="87484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/>
                  <a:t>Lattice Hyper Cube </a:t>
                </a:r>
                <a:r>
                  <a:rPr lang="fr-FR" sz="1400" b="1" dirty="0" err="1"/>
                  <a:t>Sampling</a:t>
                </a:r>
                <a:r>
                  <a:rPr lang="fr-FR" sz="1400" b="1" dirty="0"/>
                  <a:t> of the </a:t>
                </a:r>
                <a:r>
                  <a:rPr lang="fr-FR" sz="1400" b="1" dirty="0" err="1"/>
                  <a:t>parametric</a:t>
                </a:r>
                <a:r>
                  <a:rPr lang="fr-FR" sz="1400" b="1" dirty="0"/>
                  <a:t> </a:t>
                </a:r>
                <a:r>
                  <a:rPr lang="fr-FR" sz="1400" b="1" dirty="0" err="1"/>
                  <a:t>space</a:t>
                </a:r>
                <a:r>
                  <a:rPr lang="fr-FR" sz="1400" b="1" dirty="0"/>
                  <a:t> for </a:t>
                </a:r>
                <a:r>
                  <a:rPr lang="fr-FR" sz="1400" b="1" dirty="0" err="1"/>
                  <a:t>permeability</a:t>
                </a:r>
                <a:r>
                  <a:rPr lang="fr-FR" sz="1400" b="1" dirty="0"/>
                  <a:t> , </a:t>
                </a:r>
                <a14:m>
                  <m:oMath xmlns:m="http://schemas.openxmlformats.org/officeDocument/2006/math">
                    <m:r>
                      <a:rPr lang="fr-FR" sz="1400" b="1" i="0">
                        <a:latin typeface="Cambria Math"/>
                      </a:rPr>
                      <m:t>𝐤</m:t>
                    </m:r>
                    <m:r>
                      <a:rPr lang="fr-FR" sz="1400" b="1" i="0">
                        <a:latin typeface="Cambria Math"/>
                      </a:rPr>
                      <m:t> ∈</m:t>
                    </m:r>
                  </m:oMath>
                </a14:m>
                <a:r>
                  <a:rPr lang="fr-FR" sz="1400" b="1" dirty="0"/>
                  <a:t> [10^-5 , 1]</a:t>
                </a:r>
              </a:p>
              <a:p>
                <a:r>
                  <a:rPr lang="fr-FR" sz="1400" b="1" dirty="0"/>
                  <a:t> </a:t>
                </a:r>
                <a:r>
                  <a:rPr lang="fr-FR" sz="1400" b="1" dirty="0" err="1"/>
                  <a:t>lying</a:t>
                </a:r>
                <a:r>
                  <a:rPr lang="fr-FR" sz="1400" b="1" dirty="0"/>
                  <a:t> in 9 dimensions</a:t>
                </a: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47" y="700458"/>
                <a:ext cx="8748464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139" t="-1163" b="-104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223678"/>
            <a:ext cx="3528392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6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228" y="2123100"/>
            <a:ext cx="2552092" cy="201622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304" y="2195108"/>
            <a:ext cx="2588096" cy="194421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304" y="123478"/>
            <a:ext cx="2588096" cy="1872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107504" y="1410910"/>
                <a:ext cx="29158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fr-FR" sz="1200" dirty="0" smtClean="0"/>
                  <a:t>Based on </a:t>
                </a:r>
                <a:r>
                  <a:rPr lang="fr-FR" sz="1200" dirty="0" err="1"/>
                  <a:t>Coarse</a:t>
                </a:r>
                <a:r>
                  <a:rPr lang="fr-FR" sz="1200" dirty="0"/>
                  <a:t>-Fine Model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fr-FR" sz="1200" dirty="0"/>
                  <a:t>Convergence </a:t>
                </a:r>
                <a:r>
                  <a:rPr lang="fr-FR" sz="1200" dirty="0" err="1"/>
                  <a:t>order</a:t>
                </a:r>
                <a:r>
                  <a:rPr lang="fr-FR" sz="1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200">
                        <a:latin typeface="Cambria Math"/>
                      </a:rPr>
                      <m:t>Ο</m:t>
                    </m:r>
                    <m:d>
                      <m:dPr>
                        <m:ctrlPr>
                          <a:rPr lang="fr-FR" sz="12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12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sz="1200" i="1"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fr-FR" sz="1200" i="1">
                                <a:latin typeface="Cambria Math"/>
                              </a:rPr>
                              <m:t>−</m:t>
                            </m:r>
                            <m:r>
                              <a:rPr lang="fr-FR" sz="1200" b="0" i="1" smtClean="0">
                                <a:latin typeface="Cambria Math"/>
                              </a:rPr>
                              <m:t>8</m:t>
                            </m:r>
                          </m:sup>
                        </m:sSup>
                      </m:e>
                    </m:d>
                  </m:oMath>
                </a14:m>
                <a:endParaRPr lang="fr-FR" sz="1200" i="1" dirty="0">
                  <a:latin typeface="Cambria Math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FR" sz="1200" i="1">
                        <a:latin typeface="Cambria Math"/>
                      </a:rPr>
                      <m:t> </m:t>
                    </m:r>
                  </m:oMath>
                </a14:m>
                <a:r>
                  <a:rPr lang="fr-FR" sz="1200" dirty="0" err="1"/>
                  <a:t>Increment</a:t>
                </a:r>
                <a:r>
                  <a:rPr lang="fr-FR" sz="1200" dirty="0"/>
                  <a:t> of points=30</a:t>
                </a:r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410910"/>
                <a:ext cx="2915816" cy="646331"/>
              </a:xfrm>
              <a:prstGeom prst="rect">
                <a:avLst/>
              </a:prstGeom>
              <a:blipFill rotWithShape="1">
                <a:blip r:embed="rId5"/>
                <a:stretch>
                  <a:fillRect t="-943" b="-5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018" y="123478"/>
            <a:ext cx="2552092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0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7544" y="915566"/>
                <a:ext cx="8394170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400" b="1" dirty="0"/>
                  <a:t>Governing </a:t>
                </a:r>
                <a:r>
                  <a:rPr lang="fr-FR" sz="1400" b="1" dirty="0" err="1"/>
                  <a:t>equations</a:t>
                </a:r>
                <a:r>
                  <a:rPr lang="fr-FR" sz="1400" b="1" dirty="0"/>
                  <a:t>:</a:t>
                </a:r>
                <a:r>
                  <a:rPr lang="fr-FR" sz="1400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400" b="0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sz="1400" b="0" i="1" dirty="0" smtClean="0">
                            <a:latin typeface="Cambria Math"/>
                          </a:rPr>
                          <m:t>𝑎</m:t>
                        </m:r>
                      </m:e>
                    </m:acc>
                    <m:r>
                      <a:rPr lang="fr-FR" sz="1400" i="1">
                        <a:latin typeface="Cambria Math"/>
                      </a:rPr>
                      <m:t>.</m:t>
                    </m:r>
                    <m:r>
                      <a:rPr lang="fr-FR" sz="1400" i="1">
                        <a:latin typeface="Cambria Math"/>
                      </a:rPr>
                      <m:t>𝛻</m:t>
                    </m:r>
                    <m:r>
                      <a:rPr lang="fr-FR" sz="1400" b="0" i="1" smtClean="0">
                        <a:latin typeface="Cambria Math"/>
                      </a:rPr>
                      <m:t>𝑢</m:t>
                    </m:r>
                    <m:r>
                      <a:rPr lang="fr-FR" sz="1400" i="1">
                        <a:latin typeface="Cambria Math"/>
                      </a:rPr>
                      <m:t>−</m:t>
                    </m:r>
                    <m:r>
                      <a:rPr lang="fr-FR" sz="1400" b="0" i="1" smtClean="0">
                        <a:latin typeface="Cambria Math"/>
                      </a:rPr>
                      <m:t>𝑘</m:t>
                    </m:r>
                    <m:r>
                      <a:rPr lang="fr-FR" sz="1400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𝑢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𝜎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fr-FR" sz="1400" dirty="0">
                  <a:ea typeface="Cambria Math"/>
                </a:endParaRPr>
              </a:p>
              <a:p>
                <a:r>
                  <a:rPr lang="en-IN" sz="1400" dirty="0"/>
                  <a:t>		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1400" b="0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sz="1400" b="0" i="1" dirty="0" smtClean="0">
                            <a:latin typeface="Cambria Math"/>
                          </a:rPr>
                          <m:t>𝑎</m:t>
                        </m:r>
                      </m:e>
                    </m:acc>
                    <m:r>
                      <a:rPr lang="fr-FR" sz="1400" i="1">
                        <a:latin typeface="Cambria Math"/>
                      </a:rPr>
                      <m:t>.</m:t>
                    </m:r>
                    <m:r>
                      <a:rPr lang="fr-FR" sz="1400" i="1">
                        <a:latin typeface="Cambria Math"/>
                      </a:rPr>
                      <m:t>𝛻</m:t>
                    </m:r>
                    <m:r>
                      <a:rPr lang="fr-FR" sz="1400" b="0" i="1" smtClean="0">
                        <a:latin typeface="Cambria Math"/>
                      </a:rPr>
                      <m:t>𝑢</m:t>
                    </m:r>
                    <m:r>
                      <a:rPr lang="fr-FR" sz="1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fr-FR" sz="1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fr-FR" sz="1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fr-FR" sz="1400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𝑢</m:t>
                    </m:r>
                    <m:r>
                      <a:rPr lang="fr-FR" sz="1400" i="1">
                        <a:latin typeface="Cambria Math"/>
                        <a:ea typeface="Cambria Math"/>
                      </a:rPr>
                      <m:t>+</m:t>
                    </m:r>
                    <m:r>
                      <a:rPr lang="fr-FR" sz="1400" i="1">
                        <a:latin typeface="Cambria Math"/>
                        <a:ea typeface="Cambria Math"/>
                      </a:rPr>
                      <m:t>𝜎</m:t>
                    </m:r>
                    <m:r>
                      <a:rPr lang="fr-FR" sz="1400" i="1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IN" sz="1400" dirty="0"/>
                  <a:t>  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/>
                          </a:rPr>
                          <m:t>𝑓𝑜𝑟</m:t>
                        </m:r>
                        <m:r>
                          <a:rPr lang="fr-FR" sz="1400" b="0" i="1" smtClean="0">
                            <a:latin typeface="Cambria Math"/>
                          </a:rPr>
                          <m:t> </m:t>
                        </m:r>
                        <m:r>
                          <a:rPr lang="fr-FR" sz="1400" b="0" i="1" smtClean="0">
                            <a:latin typeface="Cambria Math"/>
                          </a:rPr>
                          <m:t>𝑎𝑙𝑙</m:t>
                        </m:r>
                        <m:r>
                          <a:rPr lang="fr-FR" sz="1400" b="0" i="1" smtClean="0">
                            <a:latin typeface="Cambria Math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fr-FR" sz="1400" b="0" i="0" smtClean="0">
                            <a:latin typeface="Cambria Math"/>
                          </a:rPr>
                          <m:t>Ω</m:t>
                        </m:r>
                      </m:e>
                      <m:sub>
                        <m:r>
                          <a:rPr lang="fr-FR" sz="1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fr-FR" sz="1400" b="0" i="1" smtClean="0">
                        <a:latin typeface="Cambria Math"/>
                      </a:rPr>
                      <m:t>      </m:t>
                    </m:r>
                    <m:r>
                      <a:rPr lang="fr-FR" sz="1400" b="0" i="1" smtClean="0">
                        <a:latin typeface="Cambria Math"/>
                      </a:rPr>
                      <m:t>𝑖</m:t>
                    </m:r>
                    <m:r>
                      <a:rPr lang="fr-FR" sz="1400" b="0" i="0" smtClean="0">
                        <a:latin typeface="Cambria Math"/>
                      </a:rPr>
                      <m:t>=1,</m:t>
                    </m:r>
                    <m:r>
                      <a:rPr lang="fr-FR" sz="1400" b="0" i="1" smtClean="0">
                        <a:latin typeface="Cambria Math"/>
                      </a:rPr>
                      <m:t>…,9 </m:t>
                    </m:r>
                  </m:oMath>
                </a14:m>
                <a:endParaRPr lang="en-IN" sz="1400" dirty="0"/>
              </a:p>
              <a:p>
                <a:endParaRPr lang="en-IN" sz="1400" dirty="0"/>
              </a:p>
              <a:p>
                <a:endParaRPr lang="en-IN" sz="1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915566"/>
                <a:ext cx="8394170" cy="954107"/>
              </a:xfrm>
              <a:prstGeom prst="rect">
                <a:avLst/>
              </a:prstGeom>
              <a:blipFill rotWithShape="1">
                <a:blip r:embed="rId3"/>
                <a:stretch>
                  <a:fillRect l="-218" t="-31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467544" y="1995686"/>
                <a:ext cx="777686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 smtClean="0">
                    <a:ea typeface="Cambria Math"/>
                  </a:rPr>
                  <a:t>Boundary Conditions: </a:t>
                </a:r>
              </a:p>
              <a:p>
                <a:r>
                  <a:rPr lang="en-IN" sz="1400" dirty="0">
                    <a:ea typeface="Cambria Math"/>
                  </a:rPr>
                  <a:t> 	</a:t>
                </a:r>
                <a:r>
                  <a:rPr lang="en-IN" sz="1400" dirty="0" err="1">
                    <a:ea typeface="Cambria Math"/>
                  </a:rPr>
                  <a:t>Dirichlet</a:t>
                </a:r>
                <a:r>
                  <a:rPr lang="en-IN" sz="1400" dirty="0">
                    <a:ea typeface="Cambria Math"/>
                  </a:rPr>
                  <a:t> BC: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400" b="0" i="0" smtClean="0"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𝑖𝑛𝑙𝑒𝑡</m:t>
                        </m:r>
                      </m:sub>
                    </m:sSub>
                    <m:r>
                      <a:rPr lang="fr-FR" sz="1400" b="0" i="1" smtClean="0">
                        <a:latin typeface="Cambria Math"/>
                        <a:ea typeface="Cambria Math"/>
                      </a:rPr>
                      <m:t>:</m:t>
                    </m:r>
                    <m:r>
                      <a:rPr lang="fr-FR" sz="1400" b="0" i="1" smtClean="0">
                        <a:latin typeface="Cambria Math"/>
                      </a:rPr>
                      <m:t>𝑢</m:t>
                    </m:r>
                    <m:r>
                      <a:rPr lang="fr-FR" sz="1400" b="0" i="1" smtClean="0">
                        <a:latin typeface="Cambria Math"/>
                      </a:rPr>
                      <m:t>=0</m:t>
                    </m:r>
                  </m:oMath>
                </a14:m>
                <a:endParaRPr lang="en-IN" sz="1400" dirty="0"/>
              </a:p>
              <a:p>
                <a:pPr lvl="2"/>
                <a:r>
                  <a:rPr lang="en-IN" sz="1400" dirty="0">
                    <a:ea typeface="Cambria Math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400" b="0" i="0" smtClean="0"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fr-FR" sz="1400" i="1">
                            <a:latin typeface="Cambria Math"/>
                            <a:ea typeface="Cambria Math"/>
                          </a:rPr>
                          <m:t>𝑜𝑢𝑡𝑙𝑒𝑡</m:t>
                        </m:r>
                      </m:sub>
                    </m:sSub>
                    <m:r>
                      <a:rPr lang="fr-FR" sz="1400" i="1">
                        <a:latin typeface="Cambria Math"/>
                        <a:ea typeface="Cambria Math"/>
                      </a:rPr>
                      <m:t>: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𝑢</m:t>
                    </m:r>
                    <m:r>
                      <a:rPr lang="fr-FR" sz="1400" i="1">
                        <a:latin typeface="Cambria Math"/>
                      </a:rPr>
                      <m:t>=0 </m:t>
                    </m:r>
                  </m:oMath>
                </a14:m>
                <a:r>
                  <a:rPr lang="fr-FR" sz="1400" dirty="0"/>
                  <a:t>	</a:t>
                </a:r>
              </a:p>
              <a:p>
                <a:pPr lvl="2"/>
                <a:r>
                  <a:rPr lang="fr-FR" sz="1400" dirty="0"/>
                  <a:t>			</a:t>
                </a:r>
              </a:p>
              <a:p>
                <a:r>
                  <a:rPr lang="fr-FR" sz="1400" dirty="0"/>
                  <a:t>	</a:t>
                </a:r>
                <a:r>
                  <a:rPr lang="fr-FR" sz="1400" dirty="0" err="1"/>
                  <a:t>Heat</a:t>
                </a:r>
                <a:r>
                  <a:rPr lang="fr-FR" sz="1400" dirty="0"/>
                  <a:t> Source </a:t>
                </a:r>
                <a:r>
                  <a:rPr lang="fr-FR" sz="1400" dirty="0" err="1"/>
                  <a:t>term</a:t>
                </a:r>
                <a:r>
                  <a:rPr lang="fr-FR" sz="1400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400" b="0" i="0" smtClean="0">
                            <a:latin typeface="Cambria Math"/>
                          </a:rPr>
                          <m:t>Ω</m:t>
                        </m:r>
                      </m:e>
                      <m:sub>
                        <m:r>
                          <a:rPr lang="fr-FR" sz="1400" b="0" i="1" smtClean="0">
                            <a:latin typeface="Cambria Math"/>
                          </a:rPr>
                          <m:t>5</m:t>
                        </m:r>
                      </m:sub>
                    </m:sSub>
                    <m:r>
                      <a:rPr lang="fr-FR" sz="1400" b="0" i="1" smtClean="0">
                        <a:latin typeface="Cambria Math"/>
                      </a:rPr>
                      <m:t>: </m:t>
                    </m:r>
                    <m:r>
                      <a:rPr lang="fr-FR" sz="1400" i="1">
                        <a:latin typeface="Cambria Math"/>
                      </a:rPr>
                      <m:t>𝜎</m:t>
                    </m:r>
                    <m:r>
                      <a:rPr lang="fr-FR" sz="1400" i="1">
                        <a:latin typeface="Cambria Math"/>
                      </a:rPr>
                      <m:t>=1</m:t>
                    </m:r>
                  </m:oMath>
                </a14:m>
                <a:endParaRPr lang="fr-FR" sz="1400" b="0" dirty="0"/>
              </a:p>
              <a:p>
                <a:endParaRPr lang="fr-FR" sz="1400" b="0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995686"/>
                <a:ext cx="7776864" cy="1384995"/>
              </a:xfrm>
              <a:prstGeom prst="rect">
                <a:avLst/>
              </a:prstGeom>
              <a:blipFill rotWithShape="1">
                <a:blip r:embed="rId4"/>
                <a:stretch>
                  <a:fillRect l="-235" t="-4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323528" y="22860"/>
            <a:ext cx="399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/>
              <a:t>Convection –Diffusion </a:t>
            </a:r>
            <a:r>
              <a:rPr lang="fr-FR" sz="1400" b="1" dirty="0" err="1"/>
              <a:t>Heat</a:t>
            </a:r>
            <a:r>
              <a:rPr lang="fr-FR" sz="1400" b="1" dirty="0"/>
              <a:t> Source </a:t>
            </a:r>
            <a:r>
              <a:rPr lang="fr-FR" sz="1400" b="1" dirty="0" err="1"/>
              <a:t>Problem</a:t>
            </a:r>
            <a:r>
              <a:rPr lang="fr-FR" sz="1400" b="1" dirty="0"/>
              <a:t> 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491630"/>
            <a:ext cx="3131820" cy="253746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55576" y="3651870"/>
            <a:ext cx="46794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itchFamily="2" charset="2"/>
              <a:buChar char="v"/>
            </a:pPr>
            <a:r>
              <a:rPr lang="fr-FR" sz="900" dirty="0" err="1" smtClean="0"/>
              <a:t>Apply</a:t>
            </a:r>
            <a:r>
              <a:rPr lang="fr-FR" sz="900" dirty="0" smtClean="0"/>
              <a:t> SUPG stabilisation for </a:t>
            </a:r>
            <a:r>
              <a:rPr lang="fr-FR" sz="900" dirty="0" err="1" smtClean="0"/>
              <a:t>stabilising</a:t>
            </a:r>
            <a:r>
              <a:rPr lang="fr-FR" sz="900" dirty="0" smtClean="0"/>
              <a:t> the convection </a:t>
            </a:r>
            <a:r>
              <a:rPr lang="fr-FR" sz="900" dirty="0" err="1" smtClean="0"/>
              <a:t>term</a:t>
            </a:r>
            <a:r>
              <a:rPr lang="fr-FR" sz="900" dirty="0" smtClean="0"/>
              <a:t> for </a:t>
            </a:r>
            <a:r>
              <a:rPr lang="fr-FR" sz="900" dirty="0" err="1" smtClean="0"/>
              <a:t>higher</a:t>
            </a:r>
            <a:r>
              <a:rPr lang="fr-FR" sz="900" dirty="0" smtClean="0"/>
              <a:t> </a:t>
            </a:r>
            <a:r>
              <a:rPr lang="fr-FR" sz="900" dirty="0" err="1" smtClean="0"/>
              <a:t>Peclet</a:t>
            </a:r>
            <a:r>
              <a:rPr lang="fr-FR" sz="900" dirty="0" smtClean="0"/>
              <a:t> </a:t>
            </a:r>
            <a:r>
              <a:rPr lang="fr-FR" sz="900" dirty="0" err="1" smtClean="0"/>
              <a:t>number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172211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2" t="7604" r="9622" b="2355"/>
          <a:stretch/>
        </p:blipFill>
        <p:spPr>
          <a:xfrm>
            <a:off x="726881" y="671166"/>
            <a:ext cx="3269056" cy="16845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1" t="14068" r="1745" b="7647"/>
          <a:stretch/>
        </p:blipFill>
        <p:spPr>
          <a:xfrm>
            <a:off x="4534827" y="671166"/>
            <a:ext cx="2716842" cy="168456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4"/>
          <a:stretch/>
        </p:blipFill>
        <p:spPr>
          <a:xfrm>
            <a:off x="726881" y="3155273"/>
            <a:ext cx="2548975" cy="179362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82"/>
          <a:stretch/>
        </p:blipFill>
        <p:spPr>
          <a:xfrm>
            <a:off x="4534828" y="3155273"/>
            <a:ext cx="2716842" cy="1496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587862" y="2355726"/>
                <a:ext cx="80528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b="0" i="1" smtClean="0">
                          <a:latin typeface="Cambria Math"/>
                        </a:rPr>
                        <m:t>𝑘</m:t>
                      </m:r>
                      <m:r>
                        <a:rPr lang="fr-FR" sz="1200" b="0" i="1" smtClean="0">
                          <a:latin typeface="Cambria Math"/>
                        </a:rPr>
                        <m:t>=0,01</m:t>
                      </m:r>
                    </m:oMath>
                  </m:oMathPara>
                </a14:m>
                <a:endParaRPr lang="fr-FR" sz="1200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862" y="2355726"/>
                <a:ext cx="805285" cy="27699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323577" y="2367470"/>
                <a:ext cx="720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b="0" i="1" smtClean="0">
                          <a:latin typeface="Cambria Math"/>
                        </a:rPr>
                        <m:t>𝑘</m:t>
                      </m:r>
                      <m:r>
                        <a:rPr lang="fr-FR" sz="1200" b="0" i="1" smtClean="0">
                          <a:latin typeface="Cambria Math"/>
                        </a:rPr>
                        <m:t>=0,1</m:t>
                      </m:r>
                    </m:oMath>
                  </m:oMathPara>
                </a14:m>
                <a:endParaRPr lang="fr-FR" sz="1200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577" y="2367470"/>
                <a:ext cx="720325" cy="27699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1761677" y="4651522"/>
                <a:ext cx="6033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b="0" i="1" smtClean="0">
                          <a:latin typeface="Cambria Math"/>
                        </a:rPr>
                        <m:t>𝑘</m:t>
                      </m:r>
                      <m:r>
                        <a:rPr lang="fr-FR" sz="1200" b="0" i="1" smtClean="0">
                          <a:latin typeface="Cambria Math"/>
                        </a:rPr>
                        <m:t>=5</m:t>
                      </m:r>
                    </m:oMath>
                  </m:oMathPara>
                </a14:m>
                <a:endParaRPr lang="fr-FR" sz="1200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677" y="4651522"/>
                <a:ext cx="603307" cy="27699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5423248" y="4559189"/>
                <a:ext cx="6882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b="0" i="1" smtClean="0">
                          <a:latin typeface="Cambria Math"/>
                        </a:rPr>
                        <m:t>𝑘</m:t>
                      </m:r>
                      <m:r>
                        <a:rPr lang="fr-FR" sz="1200" b="0" i="1" smtClean="0">
                          <a:latin typeface="Cambria Math"/>
                        </a:rPr>
                        <m:t>=10</m:t>
                      </m:r>
                    </m:oMath>
                  </m:oMathPara>
                </a14:m>
                <a:endParaRPr lang="fr-FR" sz="1200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248" y="4559189"/>
                <a:ext cx="688265" cy="27699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/>
          <p:cNvSpPr txBox="1"/>
          <p:nvPr/>
        </p:nvSpPr>
        <p:spPr>
          <a:xfrm>
            <a:off x="251521" y="87474"/>
            <a:ext cx="5223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/>
              <a:t>Numerical</a:t>
            </a:r>
            <a:r>
              <a:rPr lang="fr-FR" sz="1400" b="1" dirty="0"/>
              <a:t> </a:t>
            </a:r>
            <a:r>
              <a:rPr lang="fr-FR" sz="1400" b="1" dirty="0" err="1"/>
              <a:t>results</a:t>
            </a:r>
            <a:r>
              <a:rPr lang="fr-FR" sz="1400" b="1" dirty="0"/>
              <a:t> for </a:t>
            </a:r>
            <a:r>
              <a:rPr lang="fr-FR" sz="1400" b="1" dirty="0" err="1"/>
              <a:t>Temperture</a:t>
            </a:r>
            <a:r>
              <a:rPr lang="fr-FR" sz="1400" b="1" dirty="0"/>
              <a:t> for </a:t>
            </a:r>
            <a:r>
              <a:rPr lang="fr-FR" sz="1400" b="1" dirty="0" err="1"/>
              <a:t>varying</a:t>
            </a:r>
            <a:r>
              <a:rPr lang="fr-FR" sz="1400" b="1" dirty="0"/>
              <a:t> </a:t>
            </a:r>
            <a:r>
              <a:rPr lang="fr-FR" sz="1400" b="1" dirty="0" err="1"/>
              <a:t>conductivities</a:t>
            </a:r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21342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275606"/>
            <a:ext cx="3456384" cy="2954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539552" y="640308"/>
                <a:ext cx="87484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b="1" dirty="0" err="1"/>
                  <a:t>Lattice</a:t>
                </a:r>
                <a:r>
                  <a:rPr lang="fr-FR" sz="1400" b="1" dirty="0"/>
                  <a:t> Hyper Cube </a:t>
                </a:r>
                <a:r>
                  <a:rPr lang="fr-FR" sz="1400" b="1" dirty="0" err="1"/>
                  <a:t>Sampling</a:t>
                </a:r>
                <a:r>
                  <a:rPr lang="fr-FR" sz="1400" b="1" dirty="0"/>
                  <a:t> of the </a:t>
                </a:r>
                <a:r>
                  <a:rPr lang="fr-FR" sz="1400" b="1" dirty="0" err="1"/>
                  <a:t>parametric</a:t>
                </a:r>
                <a:r>
                  <a:rPr lang="fr-FR" sz="1400" b="1" dirty="0"/>
                  <a:t> </a:t>
                </a:r>
                <a:r>
                  <a:rPr lang="fr-FR" sz="1400" b="1" dirty="0" err="1"/>
                  <a:t>space</a:t>
                </a:r>
                <a:r>
                  <a:rPr lang="fr-FR" sz="1400" b="1" dirty="0"/>
                  <a:t> for </a:t>
                </a:r>
                <a:r>
                  <a:rPr lang="fr-FR" sz="1400" b="1" dirty="0" err="1"/>
                  <a:t>conductivity</a:t>
                </a:r>
                <a:r>
                  <a:rPr lang="fr-FR" sz="1400" b="1" dirty="0"/>
                  <a:t>, </a:t>
                </a:r>
                <a14:m>
                  <m:oMath xmlns:m="http://schemas.openxmlformats.org/officeDocument/2006/math">
                    <m:r>
                      <a:rPr lang="fr-FR" sz="1400" b="1" i="1">
                        <a:latin typeface="Cambria Math"/>
                      </a:rPr>
                      <m:t>𝐤</m:t>
                    </m:r>
                    <m:r>
                      <a:rPr lang="fr-FR" sz="1400" b="1">
                        <a:latin typeface="Cambria Math"/>
                      </a:rPr>
                      <m:t> </m:t>
                    </m:r>
                    <m:r>
                      <a:rPr lang="fr-FR" sz="1400" b="1" i="1">
                        <a:latin typeface="Cambria Math"/>
                      </a:rPr>
                      <m:t>∈</m:t>
                    </m:r>
                  </m:oMath>
                </a14:m>
                <a:r>
                  <a:rPr lang="fr-FR" sz="1400" b="1" dirty="0"/>
                  <a:t> [0.01 , 10]</a:t>
                </a:r>
              </a:p>
              <a:p>
                <a:r>
                  <a:rPr lang="fr-FR" sz="1400" b="1" dirty="0"/>
                  <a:t> </a:t>
                </a:r>
                <a:r>
                  <a:rPr lang="fr-FR" sz="1400" b="1" dirty="0" err="1"/>
                  <a:t>lying</a:t>
                </a:r>
                <a:r>
                  <a:rPr lang="fr-FR" sz="1400" b="1" dirty="0"/>
                  <a:t> in 9 dimensions</a:t>
                </a: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40308"/>
                <a:ext cx="8748464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209" t="-1163" b="-104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418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979" y="461677"/>
            <a:ext cx="2811474" cy="222298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61" y="2680676"/>
            <a:ext cx="2810795" cy="221534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8" y="2667767"/>
            <a:ext cx="2803180" cy="220709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61677"/>
            <a:ext cx="2811005" cy="220129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84627" y="57575"/>
            <a:ext cx="3408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/>
              <a:t>Initial </a:t>
            </a:r>
            <a:r>
              <a:rPr lang="fr-FR" sz="1400" b="1" dirty="0" err="1"/>
              <a:t>Random</a:t>
            </a:r>
            <a:r>
              <a:rPr lang="fr-FR" sz="1400" b="1" dirty="0"/>
              <a:t> points=100</a:t>
            </a:r>
          </a:p>
          <a:p>
            <a:r>
              <a:rPr lang="fr-FR" sz="1400" b="1" dirty="0" err="1"/>
              <a:t>Increment</a:t>
            </a:r>
            <a:r>
              <a:rPr lang="fr-FR" sz="1400" b="1" dirty="0"/>
              <a:t> of points </a:t>
            </a:r>
            <a:r>
              <a:rPr lang="fr-FR" sz="1400" b="1" dirty="0" err="1"/>
              <a:t>each</a:t>
            </a:r>
            <a:r>
              <a:rPr lang="fr-FR" sz="1400" b="1" dirty="0"/>
              <a:t> </a:t>
            </a:r>
            <a:r>
              <a:rPr lang="fr-FR" sz="1400" b="1" dirty="0" err="1"/>
              <a:t>iteration</a:t>
            </a:r>
            <a:r>
              <a:rPr lang="fr-FR" sz="1400" b="1" dirty="0"/>
              <a:t> =10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156176" y="1342337"/>
                <a:ext cx="32403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fr-FR" sz="1200" dirty="0" smtClean="0"/>
                  <a:t>13 </a:t>
                </a:r>
                <a:r>
                  <a:rPr lang="fr-FR" sz="1200" dirty="0" err="1"/>
                  <a:t>iterations</a:t>
                </a:r>
                <a:r>
                  <a:rPr lang="fr-FR" sz="1200" dirty="0"/>
                  <a:t>, Total points </a:t>
                </a:r>
                <a:r>
                  <a:rPr lang="fr-FR" sz="1200" dirty="0" err="1"/>
                  <a:t>added</a:t>
                </a:r>
                <a:r>
                  <a:rPr lang="fr-FR" sz="1200" dirty="0"/>
                  <a:t>= 220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fr-FR" sz="1200" dirty="0"/>
                  <a:t>Convergence </a:t>
                </a:r>
                <a14:m>
                  <m:oMath xmlns:m="http://schemas.openxmlformats.org/officeDocument/2006/math">
                    <m:r>
                      <a:rPr lang="fr-FR" sz="1200" i="1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fr-FR" sz="1200">
                        <a:latin typeface="Cambria Math"/>
                      </a:rPr>
                      <m:t>Ο</m:t>
                    </m:r>
                    <m:d>
                      <m:dPr>
                        <m:ctrlPr>
                          <a:rPr lang="fr-FR" sz="12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12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sz="1200" i="1"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fr-FR" sz="1200" i="1">
                                <a:latin typeface="Cambria Math"/>
                              </a:rPr>
                              <m:t>−</m:t>
                            </m:r>
                            <m:r>
                              <a:rPr lang="fr-FR" sz="1200" b="0" i="1" smtClean="0">
                                <a:latin typeface="Cambria Math"/>
                              </a:rPr>
                              <m:t>8</m:t>
                            </m:r>
                          </m:sup>
                        </m:sSup>
                      </m:e>
                    </m:d>
                  </m:oMath>
                </a14:m>
                <a:r>
                  <a:rPr lang="fr-FR" sz="1200" dirty="0"/>
                  <a:t>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1342337"/>
                <a:ext cx="3240360" cy="461665"/>
              </a:xfrm>
              <a:prstGeom prst="rect">
                <a:avLst/>
              </a:prstGeom>
              <a:blipFill rotWithShape="1">
                <a:blip r:embed="rId6"/>
                <a:stretch>
                  <a:fillRect t="-1316" b="-78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844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660138"/>
            <a:ext cx="2866451" cy="210926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74" y="2688518"/>
            <a:ext cx="2883013" cy="20808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561083"/>
            <a:ext cx="2866451" cy="212627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68262" y="22164"/>
            <a:ext cx="2305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/>
              <a:t>Initial </a:t>
            </a:r>
            <a:r>
              <a:rPr lang="fr-FR" sz="1400" b="1" dirty="0" err="1"/>
              <a:t>Random</a:t>
            </a:r>
            <a:r>
              <a:rPr lang="fr-FR" sz="1400" b="1" dirty="0"/>
              <a:t> points=10</a:t>
            </a:r>
          </a:p>
          <a:p>
            <a:r>
              <a:rPr lang="fr-FR" sz="1400" b="1" dirty="0" err="1"/>
              <a:t>Incremental</a:t>
            </a:r>
            <a:r>
              <a:rPr lang="fr-FR" sz="1400" b="1" dirty="0"/>
              <a:t> points=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788033" y="66262"/>
                <a:ext cx="34476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fr-FR" sz="1400" dirty="0"/>
                  <a:t>22 </a:t>
                </a:r>
                <a:r>
                  <a:rPr lang="fr-FR" sz="1400" dirty="0" err="1"/>
                  <a:t>iterations</a:t>
                </a:r>
                <a:r>
                  <a:rPr lang="fr-FR" sz="1400" dirty="0"/>
                  <a:t>, Total points </a:t>
                </a:r>
                <a:r>
                  <a:rPr lang="fr-FR" sz="1400" dirty="0" err="1"/>
                  <a:t>added</a:t>
                </a:r>
                <a:r>
                  <a:rPr lang="fr-FR" sz="1400" dirty="0"/>
                  <a:t>= 220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fr-FR" sz="1400" dirty="0"/>
                  <a:t>Convergence </a:t>
                </a:r>
                <a14:m>
                  <m:oMath xmlns:m="http://schemas.openxmlformats.org/officeDocument/2006/math">
                    <m:r>
                      <a:rPr lang="fr-FR" sz="1400" i="1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fr-FR" sz="1400">
                        <a:latin typeface="Cambria Math"/>
                      </a:rPr>
                      <m:t>Ο</m:t>
                    </m:r>
                    <m:d>
                      <m:dPr>
                        <m:ctrlPr>
                          <a:rPr lang="fr-FR" sz="14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1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sz="1400" i="1"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fr-FR" sz="1400" i="1">
                                <a:latin typeface="Cambria Math"/>
                              </a:rPr>
                              <m:t>−</m:t>
                            </m:r>
                            <m:r>
                              <a:rPr lang="fr-FR" sz="1400" b="0" i="1" smtClean="0">
                                <a:latin typeface="Cambria Math"/>
                              </a:rPr>
                              <m:t>8</m:t>
                            </m:r>
                          </m:sup>
                        </m:sSup>
                      </m:e>
                    </m:d>
                  </m:oMath>
                </a14:m>
                <a:r>
                  <a:rPr lang="fr-FR" sz="1400" dirty="0"/>
                  <a:t> </a:t>
                </a: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33" y="66262"/>
                <a:ext cx="3447675" cy="523220"/>
              </a:xfrm>
              <a:prstGeom prst="rect">
                <a:avLst/>
              </a:prstGeom>
              <a:blipFill rotWithShape="1">
                <a:blip r:embed="rId6"/>
                <a:stretch>
                  <a:fillRect l="-177" t="-1163" b="-104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74" y="589482"/>
            <a:ext cx="2883013" cy="208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9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971600" y="1593255"/>
            <a:ext cx="6696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/>
              <a:t>SMS</a:t>
            </a:r>
          </a:p>
          <a:p>
            <a:pPr algn="ctr"/>
            <a:endParaRPr lang="fr-FR" sz="1200" b="1" dirty="0"/>
          </a:p>
          <a:p>
            <a:pPr algn="ctr"/>
            <a:r>
              <a:rPr lang="fr-FR" sz="1200" b="1" dirty="0"/>
              <a:t>Initial Sketch Model =</a:t>
            </a:r>
            <a:r>
              <a:rPr lang="fr-FR" sz="1200" b="1" dirty="0" err="1"/>
              <a:t>Coarse</a:t>
            </a:r>
            <a:r>
              <a:rPr lang="fr-FR" sz="1200" b="1" dirty="0"/>
              <a:t> Full </a:t>
            </a:r>
            <a:r>
              <a:rPr lang="fr-FR" sz="1200" b="1" dirty="0" err="1"/>
              <a:t>order</a:t>
            </a:r>
            <a:r>
              <a:rPr lang="fr-FR" sz="1200" b="1" dirty="0"/>
              <a:t> Model</a:t>
            </a:r>
          </a:p>
          <a:p>
            <a:pPr algn="ctr"/>
            <a:r>
              <a:rPr lang="fr-FR" sz="1200" b="1" dirty="0" err="1"/>
              <a:t>Updated</a:t>
            </a:r>
            <a:r>
              <a:rPr lang="fr-FR" sz="1200" b="1" dirty="0"/>
              <a:t> Sketch Model = Fine </a:t>
            </a:r>
            <a:r>
              <a:rPr lang="fr-FR" sz="1200" b="1" dirty="0" err="1"/>
              <a:t>Reduced</a:t>
            </a:r>
            <a:r>
              <a:rPr lang="fr-FR" sz="1200" b="1" dirty="0"/>
              <a:t> </a:t>
            </a:r>
            <a:r>
              <a:rPr lang="fr-FR" sz="1200" b="1" dirty="0" err="1"/>
              <a:t>Order</a:t>
            </a:r>
            <a:r>
              <a:rPr lang="fr-FR" sz="1200" b="1" dirty="0"/>
              <a:t> Model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53626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755" y="343454"/>
            <a:ext cx="2980650" cy="216210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835474"/>
            <a:ext cx="3013392" cy="206358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841154"/>
            <a:ext cx="3059381" cy="205222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418715"/>
            <a:ext cx="2980800" cy="201158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67544" y="35677"/>
            <a:ext cx="3557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/>
              <a:t>Increment</a:t>
            </a:r>
            <a:r>
              <a:rPr lang="fr-FR" sz="1400" b="1" dirty="0"/>
              <a:t> of  points </a:t>
            </a:r>
            <a:r>
              <a:rPr lang="fr-FR" sz="1400" b="1" dirty="0" err="1"/>
              <a:t>each</a:t>
            </a:r>
            <a:r>
              <a:rPr lang="fr-FR" sz="1400" b="1" dirty="0"/>
              <a:t> </a:t>
            </a:r>
            <a:r>
              <a:rPr lang="fr-FR" sz="1400" b="1" dirty="0" err="1"/>
              <a:t>iteration</a:t>
            </a:r>
            <a:r>
              <a:rPr lang="fr-FR" sz="1400" b="1" dirty="0"/>
              <a:t> =100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107503" y="2067694"/>
            <a:ext cx="2271747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fr-FR" sz="1400" dirty="0"/>
              <a:t>6 </a:t>
            </a:r>
            <a:r>
              <a:rPr lang="fr-FR" sz="1400" dirty="0" err="1"/>
              <a:t>iterations</a:t>
            </a:r>
            <a:r>
              <a:rPr lang="fr-FR" sz="1400" dirty="0"/>
              <a:t>, total of 600 points  </a:t>
            </a:r>
          </a:p>
        </p:txBody>
      </p:sp>
    </p:spTree>
    <p:extLst>
      <p:ext uri="{BB962C8B-B14F-4D97-AF65-F5344CB8AC3E}">
        <p14:creationId xmlns:p14="http://schemas.microsoft.com/office/powerpoint/2010/main" val="128059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44779"/>
            <a:ext cx="3295633" cy="2052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13" y="2687354"/>
            <a:ext cx="3295633" cy="2052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32" y="2687354"/>
            <a:ext cx="3367863" cy="2052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67544" y="141480"/>
            <a:ext cx="3339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/>
              <a:t>Incremental</a:t>
            </a:r>
            <a:r>
              <a:rPr lang="fr-FR" sz="1400" b="1" dirty="0"/>
              <a:t> points </a:t>
            </a:r>
            <a:r>
              <a:rPr lang="fr-FR" sz="1400" b="1" dirty="0" err="1"/>
              <a:t>each</a:t>
            </a:r>
            <a:r>
              <a:rPr lang="fr-FR" sz="1400" b="1" dirty="0"/>
              <a:t> </a:t>
            </a:r>
            <a:r>
              <a:rPr lang="fr-FR" sz="1400" b="1" dirty="0" err="1"/>
              <a:t>iteration</a:t>
            </a:r>
            <a:r>
              <a:rPr lang="fr-FR" sz="1400" b="1" dirty="0"/>
              <a:t> =10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4211960" y="1351763"/>
                <a:ext cx="2372765" cy="5232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fr-FR" sz="1400" dirty="0"/>
                  <a:t>38 </a:t>
                </a:r>
                <a:r>
                  <a:rPr lang="fr-FR" sz="1400" dirty="0" err="1"/>
                  <a:t>iterations</a:t>
                </a:r>
                <a:r>
                  <a:rPr lang="fr-FR" sz="1400" dirty="0"/>
                  <a:t>, 380 points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fr-FR" sz="1400" dirty="0"/>
                  <a:t>Convergence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fr-FR" sz="1400" b="0" i="0" smtClean="0">
                        <a:latin typeface="Cambria Math"/>
                      </a:rPr>
                      <m:t>Ο</m:t>
                    </m:r>
                    <m:d>
                      <m:dPr>
                        <m:ctrlPr>
                          <a:rPr lang="fr-FR" sz="140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14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sz="1400" b="0" i="1" smtClean="0"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fr-FR" sz="1400" b="0" i="1" smtClean="0">
                                <a:latin typeface="Cambria Math"/>
                              </a:rPr>
                              <m:t>−4</m:t>
                            </m:r>
                          </m:sup>
                        </m:sSup>
                      </m:e>
                    </m:d>
                  </m:oMath>
                </a14:m>
                <a:endParaRPr lang="fr-FR" sz="1400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1351763"/>
                <a:ext cx="2372765" cy="523220"/>
              </a:xfrm>
              <a:prstGeom prst="rect">
                <a:avLst/>
              </a:prstGeom>
              <a:blipFill rotWithShape="1">
                <a:blip r:embed="rId5"/>
                <a:stretch>
                  <a:fillRect b="-77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3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oneTexte 26"/>
          <p:cNvSpPr txBox="1"/>
          <p:nvPr/>
        </p:nvSpPr>
        <p:spPr>
          <a:xfrm>
            <a:off x="685188" y="2071336"/>
            <a:ext cx="1223412" cy="241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Error</a:t>
            </a:r>
            <a:r>
              <a:rPr lang="fr-FR" sz="1100" dirty="0" smtClean="0"/>
              <a:t> </a:t>
            </a:r>
            <a:r>
              <a:rPr lang="fr-FR" sz="1100" dirty="0" err="1" smtClean="0"/>
              <a:t>estimators</a:t>
            </a:r>
            <a:r>
              <a:rPr lang="fr-FR" sz="1100" dirty="0" smtClean="0"/>
              <a:t>:</a:t>
            </a:r>
            <a:endParaRPr lang="en-IN" sz="11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94891" y="1226103"/>
            <a:ext cx="1484702" cy="397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100" dirty="0" smtClean="0"/>
          </a:p>
          <a:p>
            <a:r>
              <a:rPr lang="fr-FR" sz="1100" dirty="0" err="1" smtClean="0"/>
              <a:t>Parameter</a:t>
            </a:r>
            <a:r>
              <a:rPr lang="fr-FR" sz="1100" dirty="0" smtClean="0"/>
              <a:t> </a:t>
            </a:r>
            <a:r>
              <a:rPr lang="fr-FR" sz="1100" dirty="0" err="1" smtClean="0"/>
              <a:t>sampling</a:t>
            </a:r>
            <a:r>
              <a:rPr lang="fr-FR" sz="1100" dirty="0" smtClean="0"/>
              <a:t>:</a:t>
            </a:r>
            <a:endParaRPr lang="en-IN" sz="1100" dirty="0"/>
          </a:p>
        </p:txBody>
      </p:sp>
      <p:grpSp>
        <p:nvGrpSpPr>
          <p:cNvPr id="36" name="Groupe 35"/>
          <p:cNvGrpSpPr/>
          <p:nvPr/>
        </p:nvGrpSpPr>
        <p:grpSpPr>
          <a:xfrm>
            <a:off x="1939964" y="3750483"/>
            <a:ext cx="4895648" cy="1217151"/>
            <a:chOff x="2708886" y="3277185"/>
            <a:chExt cx="5482270" cy="1454083"/>
          </a:xfrm>
        </p:grpSpPr>
        <p:sp>
          <p:nvSpPr>
            <p:cNvPr id="41" name="Rectangle 40"/>
            <p:cNvSpPr/>
            <p:nvPr/>
          </p:nvSpPr>
          <p:spPr>
            <a:xfrm>
              <a:off x="2708886" y="3277185"/>
              <a:ext cx="5482270" cy="807581"/>
            </a:xfrm>
            <a:prstGeom prst="rect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2724952" y="3334051"/>
              <a:ext cx="5431947" cy="139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itchFamily="2" charset="2"/>
                <a:buChar char="v"/>
              </a:pPr>
              <a:r>
                <a:rPr lang="fr-FR" sz="1000" dirty="0" smtClean="0"/>
                <a:t>The </a:t>
              </a:r>
              <a:r>
                <a:rPr lang="fr-FR" sz="1000" dirty="0" err="1"/>
                <a:t>complexity</a:t>
              </a:r>
              <a:r>
                <a:rPr lang="fr-FR" sz="1000" dirty="0"/>
                <a:t> arrises </a:t>
              </a:r>
              <a:r>
                <a:rPr lang="fr-FR" sz="1000" dirty="0" err="1"/>
                <a:t>when</a:t>
              </a:r>
              <a:r>
                <a:rPr lang="fr-FR" sz="1000" dirty="0"/>
                <a:t> the </a:t>
              </a:r>
              <a:r>
                <a:rPr lang="fr-FR" sz="1000" dirty="0" err="1"/>
                <a:t>operators</a:t>
              </a:r>
              <a:r>
                <a:rPr lang="fr-FR" sz="1000" dirty="0"/>
                <a:t> are non affine or </a:t>
              </a:r>
              <a:r>
                <a:rPr lang="fr-FR" sz="1000" dirty="0" err="1"/>
                <a:t>nonlinear</a:t>
              </a:r>
              <a:r>
                <a:rPr lang="fr-FR" sz="1000" dirty="0"/>
                <a:t> in nature </a:t>
              </a:r>
              <a:r>
                <a:rPr lang="fr-FR" sz="1000" dirty="0" smtClean="0"/>
                <a:t>and </a:t>
              </a:r>
              <a:r>
                <a:rPr lang="fr-FR" sz="1000" dirty="0" err="1" smtClean="0"/>
                <a:t>computational</a:t>
              </a:r>
              <a:r>
                <a:rPr lang="fr-FR" sz="1000" dirty="0" smtClean="0"/>
                <a:t> </a:t>
              </a:r>
              <a:r>
                <a:rPr lang="fr-FR" sz="1000" dirty="0" err="1"/>
                <a:t>cost</a:t>
              </a:r>
              <a:r>
                <a:rPr lang="fr-FR" sz="1000" dirty="0"/>
                <a:t> </a:t>
              </a:r>
              <a:r>
                <a:rPr lang="fr-FR" sz="1000" dirty="0" err="1"/>
                <a:t>increases</a:t>
              </a:r>
              <a:r>
                <a:rPr lang="fr-FR" sz="1000" dirty="0"/>
                <a:t> if the </a:t>
              </a:r>
              <a:r>
                <a:rPr lang="fr-FR" sz="1000" dirty="0" err="1"/>
                <a:t>number</a:t>
              </a:r>
              <a:r>
                <a:rPr lang="fr-FR" sz="1000" dirty="0"/>
                <a:t> of </a:t>
              </a:r>
              <a:r>
                <a:rPr lang="fr-FR" sz="1000" dirty="0" err="1"/>
                <a:t>terms</a:t>
              </a:r>
              <a:r>
                <a:rPr lang="fr-FR" sz="1000" dirty="0"/>
                <a:t> </a:t>
              </a:r>
              <a:r>
                <a:rPr lang="fr-FR" sz="1000" dirty="0" err="1"/>
                <a:t>increases</a:t>
              </a:r>
              <a:r>
                <a:rPr lang="fr-FR" sz="1000" dirty="0"/>
                <a:t>(high </a:t>
              </a:r>
              <a:r>
                <a:rPr lang="fr-FR" sz="1000" dirty="0" err="1"/>
                <a:t>dimensional</a:t>
              </a:r>
              <a:r>
                <a:rPr lang="fr-FR" sz="1000" dirty="0"/>
                <a:t> </a:t>
              </a:r>
              <a:r>
                <a:rPr lang="fr-FR" sz="1000" dirty="0" err="1"/>
                <a:t>parametric</a:t>
              </a:r>
              <a:r>
                <a:rPr lang="fr-FR" sz="1000" dirty="0"/>
                <a:t> system</a:t>
              </a:r>
              <a:r>
                <a:rPr lang="fr-FR" sz="1000" dirty="0" smtClean="0"/>
                <a:t>)</a:t>
              </a:r>
            </a:p>
            <a:p>
              <a:endParaRPr lang="fr-FR" sz="1000" dirty="0"/>
            </a:p>
            <a:p>
              <a:pPr marL="171450" indent="-171450">
                <a:buFont typeface="Wingdings" pitchFamily="2" charset="2"/>
                <a:buChar char="v"/>
              </a:pPr>
              <a:endParaRPr lang="fr-FR" sz="1000" dirty="0"/>
            </a:p>
            <a:p>
              <a:endParaRPr lang="fr-FR" sz="1000" dirty="0"/>
            </a:p>
            <a:p>
              <a:pPr marL="171450" indent="-171450">
                <a:buFont typeface="Wingdings" pitchFamily="2" charset="2"/>
                <a:buChar char="v"/>
              </a:pPr>
              <a:endParaRPr lang="en-IN" sz="10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505140" y="3029947"/>
                <a:ext cx="3686587" cy="602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1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sz="110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fr-FR" sz="1100" b="0" i="1" smtClean="0">
                              <a:latin typeface="Cambria Math"/>
                            </a:rPr>
                            <m:t>𝑁</m:t>
                          </m:r>
                        </m:sub>
                        <m:sup>
                          <m:r>
                            <a:rPr lang="fr-FR" sz="1100" b="0" i="1" smtClean="0">
                              <a:latin typeface="Cambria Math"/>
                            </a:rPr>
                            <m:t>𝒩</m:t>
                          </m:r>
                        </m:sup>
                      </m:sSubSup>
                      <m:r>
                        <a:rPr lang="fr-FR" sz="110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11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100" b="0" i="1" smtClean="0">
                              <a:latin typeface="Cambria Math"/>
                            </a:rPr>
                            <m:t>𝑞</m:t>
                          </m:r>
                          <m:r>
                            <a:rPr lang="fr-FR" sz="11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fr-FR" sz="11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1100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fr-FR" sz="1100" b="0" i="1" smtClean="0">
                                  <a:latin typeface="Cambria Math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sSubSup>
                            <m:sSubSupPr>
                              <m:ctrlPr>
                                <a:rPr lang="fr-FR" sz="11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fr-FR" sz="11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sz="11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fr-FR" sz="11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𝑞</m:t>
                              </m:r>
                            </m:sup>
                          </m:sSubSup>
                          <m:d>
                            <m:dPr>
                              <m:ctrlPr>
                                <a:rPr lang="fr-FR" sz="11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1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𝜇</m:t>
                              </m:r>
                            </m:e>
                          </m:d>
                          <m:sSup>
                            <m:sSupPr>
                              <m:ctrlPr>
                                <a:rPr lang="fr-FR" sz="11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sz="11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fr-FR" sz="1100" b="0" i="1" smtClean="0">
                                  <a:latin typeface="Cambria Math"/>
                                </a:rPr>
                                <m:t>𝒩</m:t>
                              </m:r>
                            </m:sup>
                          </m:sSup>
                          <m:d>
                            <m:dPr>
                              <m:ctrlPr>
                                <a:rPr lang="fr-FR" sz="11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11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fr-FR" sz="11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fr-FR" sz="1100" b="0" i="1" smtClean="0">
                                      <a:latin typeface="Cambria Math"/>
                                    </a:rPr>
                                    <m:t>𝒩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fr-FR" sz="11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fr-FR" sz="11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100" i="1">
                              <a:latin typeface="Cambria Math"/>
                            </a:rPr>
                            <m:t>𝑛</m:t>
                          </m:r>
                          <m:r>
                            <a:rPr lang="fr-FR" sz="11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fr-FR" sz="11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fr-FR" sz="1100" i="1">
                                  <a:latin typeface="Cambria Math"/>
                                </a:rPr>
                              </m:ctrlPr>
                            </m:sSubSupPr>
                            <m:e>
                              <m:nary>
                                <m:naryPr>
                                  <m:chr m:val="∑"/>
                                  <m:ctrlPr>
                                    <a:rPr lang="fr-FR" sz="11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sz="1100" i="1">
                                      <a:latin typeface="Cambria Math"/>
                                    </a:rPr>
                                    <m:t>𝑞</m:t>
                                  </m:r>
                                  <m:r>
                                    <a:rPr lang="fr-FR" sz="11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fr-FR" sz="11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100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fr-FR" sz="1100" i="1">
                                          <a:latin typeface="Cambria Math"/>
                                        </a:rPr>
                                        <m:t>𝑎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m:rPr>
                                      <m:nor/>
                                    </m:rPr>
                                    <a:rPr lang="fr-FR" sz="1100" i="1" dirty="0">
                                      <a:latin typeface="Cambria Math"/>
                                    </a:rPr>
                                    <m:t> </m:t>
                                  </m:r>
                                </m:e>
                              </m:nary>
                              <m:r>
                                <a:rPr lang="fr-FR" sz="11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sz="11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fr-FR" sz="11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𝑞</m:t>
                              </m:r>
                            </m:sup>
                          </m:sSubSup>
                          <m:d>
                            <m:dPr>
                              <m:ctrlPr>
                                <a:rPr lang="fr-FR" sz="11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1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𝜇</m:t>
                              </m:r>
                            </m:e>
                          </m:d>
                          <m:sSubSup>
                            <m:sSubSupPr>
                              <m:ctrlPr>
                                <a:rPr lang="fr-FR" sz="11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fr-FR" sz="11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fr-FR" sz="1100" i="1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FR" sz="1100" i="1">
                                  <a:latin typeface="Cambria Math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fr-FR" sz="1100" i="1">
                                  <a:latin typeface="Cambria Math"/>
                                </a:rPr>
                                <m:t>𝜇</m:t>
                              </m:r>
                            </m:sup>
                          </m:sSubSup>
                          <m:r>
                            <a:rPr lang="fr-FR" sz="1100" i="1">
                              <a:latin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fr-FR" sz="11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sz="1100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1100" i="1">
                                  <a:latin typeface="Cambria Math"/>
                                </a:rPr>
                                <m:t>𝑞</m:t>
                              </m:r>
                            </m:sup>
                          </m:sSup>
                          <m:r>
                            <a:rPr lang="fr-FR" sz="11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11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1100" i="1">
                                  <a:latin typeface="Cambria Math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fr-FR" sz="11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fr-FR" sz="1100" i="1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sz="11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sz="1100" i="1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fr-FR" sz="1100" i="1">
                                  <a:latin typeface="Cambria Math"/>
                                </a:rPr>
                                <m:t>𝒩</m:t>
                              </m:r>
                            </m:sup>
                          </m:sSup>
                          <m:r>
                            <a:rPr lang="fr-FR" sz="1100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sz="11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140" y="3029947"/>
                <a:ext cx="3686587" cy="60247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e 56"/>
          <p:cNvGrpSpPr/>
          <p:nvPr/>
        </p:nvGrpSpPr>
        <p:grpSpPr>
          <a:xfrm>
            <a:off x="1773832" y="1854571"/>
            <a:ext cx="6353329" cy="1078938"/>
            <a:chOff x="1773832" y="1854571"/>
            <a:chExt cx="6353329" cy="1078938"/>
          </a:xfrm>
        </p:grpSpPr>
        <p:grpSp>
          <p:nvGrpSpPr>
            <p:cNvPr id="30" name="Groupe 29"/>
            <p:cNvGrpSpPr/>
            <p:nvPr/>
          </p:nvGrpSpPr>
          <p:grpSpPr>
            <a:xfrm>
              <a:off x="1773832" y="1854571"/>
              <a:ext cx="6353329" cy="1019626"/>
              <a:chOff x="1625982" y="610941"/>
              <a:chExt cx="5303899" cy="1106592"/>
            </a:xfrm>
          </p:grpSpPr>
          <p:grpSp>
            <p:nvGrpSpPr>
              <p:cNvPr id="32" name="Groupe 31"/>
              <p:cNvGrpSpPr/>
              <p:nvPr/>
            </p:nvGrpSpPr>
            <p:grpSpPr>
              <a:xfrm>
                <a:off x="1625982" y="610941"/>
                <a:ext cx="5303899" cy="898368"/>
                <a:chOff x="1169502" y="205516"/>
                <a:chExt cx="4288995" cy="112042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ZoneTexte 33"/>
                    <p:cNvSpPr txBox="1"/>
                    <p:nvPr/>
                  </p:nvSpPr>
                  <p:spPr>
                    <a:xfrm>
                      <a:off x="1808662" y="205516"/>
                      <a:ext cx="1400911" cy="4139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fr-FR" sz="1100" b="1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fr-FR" sz="1100" b="1" i="1" smtClean="0">
                                    <a:latin typeface="Cambria Math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fr-FR" sz="1100" b="1" i="1" smtClean="0">
                                    <a:latin typeface="Cambria Math"/>
                                  </a:rPr>
                                  <m:t>𝑵</m:t>
                                </m:r>
                              </m:sub>
                              <m:sup>
                                <m:r>
                                  <a:rPr lang="fr-FR" sz="1100" b="1" i="1" smtClean="0">
                                    <a:latin typeface="Cambria Math"/>
                                  </a:rPr>
                                  <m:t>𝓝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fr-FR" sz="1100" b="1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100" b="1" i="1" smtClean="0">
                                    <a:latin typeface="Cambria Math"/>
                                  </a:rPr>
                                  <m:t>𝝁</m:t>
                                </m:r>
                              </m:e>
                            </m:d>
                            <m:r>
                              <a:rPr lang="fr-FR" sz="1100" b="1" i="1" smtClean="0"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fr-FR" sz="1100" b="1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fr-FR" sz="1100" b="1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fr-FR" sz="1100" b="1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1100" b="1" i="1" smtClean="0">
                                            <a:latin typeface="Cambria Math"/>
                                          </a:rPr>
                                          <m:t>𝒖</m:t>
                                        </m:r>
                                      </m:e>
                                      <m:sup>
                                        <m:r>
                                          <a:rPr lang="fr-FR" sz="1100" b="1" i="1" smtClean="0">
                                            <a:latin typeface="Cambria Math"/>
                                          </a:rPr>
                                          <m:t>𝓝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fr-FR" sz="1100" b="1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100" b="1" i="1" smtClean="0">
                                            <a:latin typeface="Cambria Math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  <m:r>
                                      <a:rPr lang="fr-FR" sz="1100" b="1" i="1" smtClean="0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FR" sz="1100" b="1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100" b="1" i="1" smtClean="0">
                                            <a:latin typeface="Cambria Math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fr-FR" sz="1100" b="1" i="1" smtClean="0">
                                            <a:latin typeface="Cambria Math"/>
                                          </a:rPr>
                                          <m:t>𝑵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sz="1100" b="1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100" b="1" i="1" smtClean="0">
                                            <a:latin typeface="Cambria Math"/>
                                          </a:rPr>
                                          <m:t>𝝁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sSup>
                                  <m:sSupPr>
                                    <m:ctrlPr>
                                      <a:rPr lang="fr-FR" sz="1100" b="1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100" b="1" i="1" smtClean="0">
                                        <a:latin typeface="Cambria Math"/>
                                      </a:rPr>
                                      <m:t>𝑿</m:t>
                                    </m:r>
                                  </m:e>
                                  <m:sup>
                                    <m:r>
                                      <a:rPr lang="fr-FR" sz="1100" b="1" i="1" smtClean="0">
                                        <a:latin typeface="Cambria Math"/>
                                      </a:rPr>
                                      <m:t>𝓝</m:t>
                                    </m:r>
                                  </m:sup>
                                </m:sSup>
                              </m:sub>
                            </m:sSub>
                          </m:oMath>
                        </m:oMathPara>
                      </a14:m>
                      <a:endParaRPr lang="en-IN" sz="1100" b="1" dirty="0"/>
                    </a:p>
                  </p:txBody>
                </p:sp>
              </mc:Choice>
              <mc:Fallback xmlns="">
                <p:sp>
                  <p:nvSpPr>
                    <p:cNvPr id="34" name="ZoneTexte 3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08662" y="205516"/>
                      <a:ext cx="1400911" cy="413987"/>
                    </a:xfrm>
                    <a:prstGeom prst="rect">
                      <a:avLst/>
                    </a:prstGeom>
                    <a:blipFill rotWithShape="1">
                      <a:blip r:embed="rId5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ZoneTexte 34"/>
                    <p:cNvSpPr txBox="1"/>
                    <p:nvPr/>
                  </p:nvSpPr>
                  <p:spPr>
                    <a:xfrm>
                      <a:off x="1169502" y="498918"/>
                      <a:ext cx="4288995" cy="8270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fr-FR" sz="1100" b="1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fr-FR" sz="1100" b="1" i="1" smtClean="0">
                                    <a:latin typeface="Cambria Math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fr-FR" sz="1100" b="1" i="1" smtClean="0">
                                    <a:latin typeface="Cambria Math"/>
                                  </a:rPr>
                                  <m:t>𝑵</m:t>
                                </m:r>
                              </m:sub>
                              <m:sup>
                                <m:r>
                                  <a:rPr lang="fr-FR" sz="1100" b="1" i="1" smtClean="0">
                                    <a:latin typeface="Cambria Math"/>
                                  </a:rPr>
                                  <m:t>𝓝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fr-FR" sz="1100" b="1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100" b="1" i="1">
                                    <a:latin typeface="Cambria Math"/>
                                  </a:rPr>
                                  <m:t>𝒗</m:t>
                                </m:r>
                                <m:r>
                                  <a:rPr lang="fr-FR" sz="1100" b="1" i="1">
                                    <a:latin typeface="Cambria Math"/>
                                  </a:rPr>
                                  <m:t>;</m:t>
                                </m:r>
                                <m:r>
                                  <a:rPr lang="fr-FR" sz="1100" b="1" i="1">
                                    <a:latin typeface="Cambria Math"/>
                                  </a:rPr>
                                  <m:t>𝝁</m:t>
                                </m:r>
                              </m:e>
                            </m:d>
                            <m:r>
                              <a:rPr lang="fr-FR" sz="1100" b="1" i="1">
                                <a:latin typeface="Cambria Math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fr-FR" sz="1100" b="1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fr-FR" sz="1100" b="1" i="1">
                                    <a:latin typeface="Cambria Math"/>
                                  </a:rPr>
                                  <m:t>𝒇</m:t>
                                </m:r>
                              </m:e>
                              <m:sup>
                                <m:r>
                                  <a:rPr lang="fr-FR" sz="1100" b="1" i="1" smtClean="0">
                                    <a:latin typeface="Cambria Math"/>
                                  </a:rPr>
                                  <m:t>𝓝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fr-FR" sz="1100" b="1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100" b="1" i="1">
                                    <a:latin typeface="Cambria Math"/>
                                  </a:rPr>
                                  <m:t>𝒗</m:t>
                                </m:r>
                                <m:r>
                                  <a:rPr lang="fr-FR" sz="1100" b="1" i="1">
                                    <a:latin typeface="Cambria Math"/>
                                  </a:rPr>
                                  <m:t>;</m:t>
                                </m:r>
                                <m:r>
                                  <a:rPr lang="fr-FR" sz="1100" b="1" i="1">
                                    <a:latin typeface="Cambria Math"/>
                                  </a:rPr>
                                  <m:t>𝝁</m:t>
                                </m:r>
                              </m:e>
                            </m:d>
                            <m:r>
                              <a:rPr lang="fr-FR" sz="1100" b="1" i="1"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fr-FR" sz="1100" b="1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fr-FR" sz="1100" b="1" i="1">
                                    <a:latin typeface="Cambria Math"/>
                                  </a:rPr>
                                  <m:t>𝒂</m:t>
                                </m:r>
                              </m:e>
                              <m:sup>
                                <m:r>
                                  <a:rPr lang="fr-FR" sz="1100" b="1" i="1" smtClean="0">
                                    <a:latin typeface="Cambria Math"/>
                                  </a:rPr>
                                  <m:t>𝓝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fr-FR" sz="1100" b="1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1100" b="1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100" b="1" i="1">
                                        <a:latin typeface="Cambria Math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fr-FR" sz="1100" b="1" i="1" smtClean="0">
                                        <a:latin typeface="Cambria Math"/>
                                      </a:rPr>
                                      <m:t>𝑵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sz="1100" b="1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100" b="1" i="1">
                                        <a:latin typeface="Cambria Math"/>
                                      </a:rPr>
                                      <m:t>𝝁</m:t>
                                    </m:r>
                                  </m:e>
                                </m:d>
                                <m:r>
                                  <a:rPr lang="fr-FR" sz="1100" b="1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fr-FR" sz="1100" b="1" i="1">
                                    <a:latin typeface="Cambria Math"/>
                                  </a:rPr>
                                  <m:t>𝒗</m:t>
                                </m:r>
                                <m:r>
                                  <a:rPr lang="fr-FR" sz="1100" b="1" i="1">
                                    <a:latin typeface="Cambria Math"/>
                                  </a:rPr>
                                  <m:t>;</m:t>
                                </m:r>
                                <m:r>
                                  <a:rPr lang="fr-FR" sz="1100" b="1" i="1">
                                    <a:latin typeface="Cambria Math"/>
                                  </a:rPr>
                                  <m:t>𝝁</m:t>
                                </m:r>
                              </m:e>
                            </m:d>
                            <m:r>
                              <a:rPr lang="fr-FR" sz="1100" b="1" i="1" smtClean="0">
                                <a:latin typeface="Cambria Math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fr-FR" sz="1100" b="1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fr-FR" sz="1100" b="1" i="1" smtClean="0">
                                    <a:latin typeface="Cambria Math"/>
                                  </a:rPr>
                                  <m:t>𝒂</m:t>
                                </m:r>
                              </m:e>
                              <m:sup>
                                <m:r>
                                  <a:rPr lang="fr-FR" sz="1100" b="1" i="1" smtClean="0">
                                    <a:latin typeface="Cambria Math"/>
                                  </a:rPr>
                                  <m:t>𝓝</m:t>
                                </m:r>
                              </m:sup>
                            </m:sSup>
                            <m:r>
                              <a:rPr lang="fr-FR" sz="1100" b="1" i="1" smtClean="0">
                                <a:latin typeface="Cambria Math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fr-FR" sz="1100" b="1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fr-FR" sz="1100" b="1" i="1">
                                    <a:latin typeface="Cambria Math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fr-FR" sz="1100" b="1" i="1">
                                    <a:latin typeface="Cambria Math"/>
                                  </a:rPr>
                                  <m:t>𝑵</m:t>
                                </m:r>
                              </m:sub>
                              <m:sup>
                                <m:r>
                                  <a:rPr lang="fr-FR" sz="1100" b="1" i="1">
                                    <a:latin typeface="Cambria Math"/>
                                  </a:rPr>
                                  <m:t>𝓝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fr-FR" sz="1100" b="1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100" b="1" i="1">
                                    <a:latin typeface="Cambria Math"/>
                                  </a:rPr>
                                  <m:t>𝝁</m:t>
                                </m:r>
                              </m:e>
                            </m:d>
                            <m:r>
                              <a:rPr lang="fr-FR" sz="1100" b="1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fr-FR" sz="1100" b="1" i="1" smtClean="0">
                                <a:latin typeface="Cambria Math"/>
                              </a:rPr>
                              <m:t>𝒗</m:t>
                            </m:r>
                            <m:r>
                              <a:rPr lang="fr-FR" sz="1100" b="1" i="1" smtClean="0">
                                <a:latin typeface="Cambria Math"/>
                              </a:rPr>
                              <m:t>;</m:t>
                            </m:r>
                            <m:r>
                              <a:rPr lang="fr-FR" sz="1100" b="1" i="1" smtClean="0">
                                <a:latin typeface="Cambria Math"/>
                              </a:rPr>
                              <m:t>𝝁</m:t>
                            </m:r>
                            <m:r>
                              <a:rPr lang="fr-FR" sz="1100" b="1" i="1" smtClean="0">
                                <a:latin typeface="Cambria Math"/>
                              </a:rPr>
                              <m:t>))            ∀</m:t>
                            </m:r>
                            <m:r>
                              <a:rPr lang="fr-FR" sz="1100" b="1" i="1">
                                <a:latin typeface="Cambria Math"/>
                              </a:rPr>
                              <m:t>𝒗</m:t>
                            </m:r>
                            <m:r>
                              <a:rPr lang="fr-FR" sz="1100" b="1" i="1">
                                <a:latin typeface="Cambria Math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fr-FR" sz="1100" b="1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fr-FR" sz="1100" b="1" i="1">
                                    <a:latin typeface="Cambria Math"/>
                                  </a:rPr>
                                  <m:t>𝒀</m:t>
                                </m:r>
                              </m:e>
                              <m:sup>
                                <m:r>
                                  <a:rPr lang="fr-FR" sz="1100" b="1" i="1">
                                    <a:latin typeface="Cambria Math"/>
                                  </a:rPr>
                                  <m:t>𝓝</m:t>
                                </m:r>
                              </m:sup>
                            </m:sSup>
                          </m:oMath>
                        </m:oMathPara>
                      </a14:m>
                      <a:endParaRPr lang="fr-FR" sz="1100" b="1" dirty="0" smtClean="0"/>
                    </a:p>
                    <a:p>
                      <a:endParaRPr lang="fr-FR" sz="1100" dirty="0"/>
                    </a:p>
                    <a:p>
                      <a:endParaRPr lang="en-IN" sz="1100" dirty="0"/>
                    </a:p>
                  </p:txBody>
                </p:sp>
              </mc:Choice>
              <mc:Fallback xmlns="">
                <p:sp>
                  <p:nvSpPr>
                    <p:cNvPr id="35" name="ZoneTexte 3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9502" y="498918"/>
                      <a:ext cx="4288995" cy="827020"/>
                    </a:xfrm>
                    <a:prstGeom prst="rect">
                      <a:avLst/>
                    </a:prstGeom>
                    <a:blipFill rotWithShape="1">
                      <a:blip r:embed="rId5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ZoneTexte 32"/>
                  <p:cNvSpPr txBox="1"/>
                  <p:nvPr/>
                </p:nvSpPr>
                <p:spPr>
                  <a:xfrm>
                    <a:off x="2776977" y="1158106"/>
                    <a:ext cx="1366967" cy="55942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100" b="1" i="1" smtClean="0">
                              <a:latin typeface="Cambria Math"/>
                            </a:rPr>
                            <m:t>𝜼</m:t>
                          </m:r>
                          <m:d>
                            <m:dPr>
                              <m:ctrlPr>
                                <a:rPr lang="fr-FR" sz="11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100" b="1" i="1">
                                  <a:latin typeface="Cambria Math"/>
                                </a:rPr>
                                <m:t>𝝁</m:t>
                              </m:r>
                            </m:e>
                          </m:d>
                          <m:r>
                            <a:rPr lang="fr-FR" sz="1100" b="1" i="1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1100" b="1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sz="11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fr-FR" sz="1100" b="1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sz="1100" b="1" i="1" smtClean="0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sz="1100" b="1" i="1" smtClean="0">
                                              <a:latin typeface="Cambria Math"/>
                                            </a:rPr>
                                            <m:t>𝒓</m:t>
                                          </m:r>
                                        </m:e>
                                        <m:sub>
                                          <m:r>
                                            <a:rPr lang="fr-FR" sz="1100" b="1" i="1" smtClean="0">
                                              <a:latin typeface="Cambria Math"/>
                                            </a:rPr>
                                            <m:t>𝑵</m:t>
                                          </m:r>
                                        </m:sub>
                                        <m:sup>
                                          <m:r>
                                            <a:rPr lang="fr-FR" sz="1100" b="1" i="1" smtClean="0">
                                              <a:latin typeface="Cambria Math"/>
                                            </a:rPr>
                                            <m:t>𝓝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fr-FR" sz="1100" b="1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1100" b="1" i="1" smtClean="0">
                                              <a:latin typeface="Cambria Math"/>
                                            </a:rPr>
                                            <m:t>.;</m:t>
                                          </m:r>
                                          <m:r>
                                            <a:rPr lang="fr-FR" sz="1100" b="1" i="1" smtClean="0">
                                              <a:latin typeface="Cambria Math"/>
                                            </a:rPr>
                                            <m:t>𝝁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sSup>
                                    <m:sSupPr>
                                      <m:ctrlPr>
                                        <a:rPr lang="fr-FR" sz="1100" b="1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1100" b="1" i="1" smtClean="0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fr-FR" sz="1100" b="1" i="1" smtClean="0">
                                          <a:latin typeface="Cambria Math"/>
                                        </a:rPr>
                                        <m:t>𝒀</m:t>
                                      </m:r>
                                    </m:e>
                                    <m:sup>
                                      <m:r>
                                        <a:rPr lang="fr-FR" sz="1100" b="1" i="1">
                                          <a:latin typeface="Cambria Math"/>
                                        </a:rPr>
                                        <m:t>𝓝</m:t>
                                      </m:r>
                                    </m:sup>
                                  </m:sSup>
                                  <m:r>
                                    <a:rPr lang="fr-FR" sz="1100" b="1" i="1" smtClean="0">
                                      <a:latin typeface="Cambria Math"/>
                                    </a:rPr>
                                    <m:t>)′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fr-FR" sz="11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1100" b="1" i="1" smtClean="0">
                                      <a:latin typeface="Cambria Math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fr-FR" sz="1100" b="1" i="1" smtClean="0">
                                      <a:latin typeface="Cambria Math"/>
                                    </a:rPr>
                                    <m:t>𝑳𝑩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11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1100" b="1" i="1">
                                      <a:latin typeface="Cambria Math"/>
                                    </a:rPr>
                                    <m:t>𝝁</m:t>
                                  </m:r>
                                </m:e>
                              </m:d>
                            </m:den>
                          </m:f>
                        </m:oMath>
                      </m:oMathPara>
                    </a14:m>
                    <a:endParaRPr lang="en-IN" sz="1100" b="1" dirty="0"/>
                  </a:p>
                </p:txBody>
              </p:sp>
            </mc:Choice>
            <mc:Fallback xmlns="">
              <p:sp>
                <p:nvSpPr>
                  <p:cNvPr id="33" name="ZoneTexte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6977" y="1158106"/>
                    <a:ext cx="1366967" cy="559427"/>
                  </a:xfrm>
                  <a:prstGeom prst="rect">
                    <a:avLst/>
                  </a:prstGeom>
                  <a:blipFill rotWithShape="1">
                    <a:blip r:embed="rId52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à coins arrondis 42"/>
                <p:cNvSpPr/>
                <p:nvPr/>
              </p:nvSpPr>
              <p:spPr>
                <a:xfrm>
                  <a:off x="5580112" y="2376836"/>
                  <a:ext cx="1621249" cy="556673"/>
                </a:xfrm>
                <a:prstGeom prst="round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800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fr-FR" sz="800" i="1">
                              <a:latin typeface="Cambria Math"/>
                            </a:rPr>
                            <m:t>𝐿𝐵</m:t>
                          </m:r>
                        </m:sub>
                      </m:sSub>
                    </m:oMath>
                  </a14:m>
                  <a:r>
                    <a:rPr lang="fr-FR" sz="700" dirty="0" smtClean="0"/>
                    <a:t> </a:t>
                  </a:r>
                  <a:r>
                    <a:rPr lang="fr-FR" sz="700" dirty="0" err="1"/>
                    <a:t>is</a:t>
                  </a:r>
                  <a:r>
                    <a:rPr lang="fr-FR" sz="700" dirty="0"/>
                    <a:t> </a:t>
                  </a:r>
                  <a:r>
                    <a:rPr lang="fr-FR" sz="700" dirty="0" err="1"/>
                    <a:t>computed</a:t>
                  </a:r>
                  <a:r>
                    <a:rPr lang="fr-FR" sz="700" dirty="0"/>
                    <a:t> by  </a:t>
                  </a:r>
                  <a:r>
                    <a:rPr lang="fr-FR" sz="700" dirty="0" err="1"/>
                    <a:t>methods</a:t>
                  </a:r>
                  <a:r>
                    <a:rPr lang="fr-FR" sz="700" dirty="0"/>
                    <a:t> </a:t>
                  </a:r>
                  <a:r>
                    <a:rPr lang="fr-FR" sz="700" dirty="0" err="1"/>
                    <a:t>like</a:t>
                  </a:r>
                  <a:r>
                    <a:rPr lang="fr-FR" sz="700" dirty="0"/>
                    <a:t> min-</a:t>
                  </a:r>
                  <a:r>
                    <a:rPr lang="fr-FR" sz="700" dirty="0" err="1"/>
                    <a:t>theta</a:t>
                  </a:r>
                  <a:r>
                    <a:rPr lang="fr-FR" sz="700" dirty="0"/>
                    <a:t> </a:t>
                  </a:r>
                  <a:r>
                    <a:rPr lang="fr-FR" sz="700" dirty="0" err="1"/>
                    <a:t>approach</a:t>
                  </a:r>
                  <a:r>
                    <a:rPr lang="fr-FR" sz="700" dirty="0"/>
                    <a:t>, </a:t>
                  </a:r>
                  <a:r>
                    <a:rPr lang="fr-FR" sz="700" dirty="0" err="1"/>
                    <a:t>Succesive</a:t>
                  </a:r>
                  <a:r>
                    <a:rPr lang="fr-FR" sz="700" dirty="0"/>
                    <a:t> </a:t>
                  </a:r>
                  <a:r>
                    <a:rPr lang="fr-FR" sz="700" dirty="0" err="1"/>
                    <a:t>constraint</a:t>
                  </a:r>
                  <a:r>
                    <a:rPr lang="fr-FR" sz="700" dirty="0"/>
                    <a:t> </a:t>
                  </a:r>
                  <a:r>
                    <a:rPr lang="fr-FR" sz="700" dirty="0" err="1" smtClean="0"/>
                    <a:t>method</a:t>
                  </a:r>
                  <a:r>
                    <a:rPr lang="fr-FR" sz="700" dirty="0" smtClean="0"/>
                    <a:t> (</a:t>
                  </a:r>
                  <a:r>
                    <a:rPr lang="fr-FR" sz="700" dirty="0"/>
                    <a:t>for more </a:t>
                  </a:r>
                  <a:r>
                    <a:rPr lang="fr-FR" sz="700" dirty="0" err="1"/>
                    <a:t>general</a:t>
                  </a:r>
                  <a:r>
                    <a:rPr lang="fr-FR" sz="700" dirty="0"/>
                    <a:t> </a:t>
                  </a:r>
                  <a:r>
                    <a:rPr lang="fr-FR" sz="700" dirty="0" smtClean="0"/>
                    <a:t>case) </a:t>
                  </a:r>
                  <a:endParaRPr lang="en-IN" sz="700" dirty="0"/>
                </a:p>
                <a:p>
                  <a:pPr algn="ctr"/>
                  <a:endParaRPr lang="en-IN" sz="700" dirty="0"/>
                </a:p>
              </p:txBody>
            </p:sp>
          </mc:Choice>
          <mc:Fallback xmlns="">
            <p:sp>
              <p:nvSpPr>
                <p:cNvPr id="43" name="Rectangle à coins arrondis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0112" y="2376836"/>
                  <a:ext cx="1621249" cy="556673"/>
                </a:xfrm>
                <a:prstGeom prst="roundRect">
                  <a:avLst/>
                </a:prstGeom>
                <a:blipFill rotWithShape="1">
                  <a:blip r:embed="rId56"/>
                  <a:stretch>
                    <a:fillRect t="-105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e 53"/>
          <p:cNvGrpSpPr/>
          <p:nvPr/>
        </p:nvGrpSpPr>
        <p:grpSpPr>
          <a:xfrm>
            <a:off x="3206194" y="1314735"/>
            <a:ext cx="1948377" cy="420743"/>
            <a:chOff x="2524540" y="1611965"/>
            <a:chExt cx="1948377" cy="334451"/>
          </a:xfrm>
        </p:grpSpPr>
        <p:sp>
          <p:nvSpPr>
            <p:cNvPr id="31" name="Rectangle 30"/>
            <p:cNvSpPr/>
            <p:nvPr/>
          </p:nvSpPr>
          <p:spPr>
            <a:xfrm>
              <a:off x="2524540" y="1611965"/>
              <a:ext cx="1948376" cy="26420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 sz="11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/>
                <p:cNvSpPr/>
                <p:nvPr/>
              </p:nvSpPr>
              <p:spPr>
                <a:xfrm>
                  <a:off x="2524541" y="1611965"/>
                  <a:ext cx="1948376" cy="3344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100" i="1" smtClean="0">
                            <a:latin typeface="Cambria Math"/>
                          </a:rPr>
                          <m:t>𝜇</m:t>
                        </m:r>
                        <m:d>
                          <m:dPr>
                            <m:ctrlPr>
                              <a:rPr lang="fr-FR" sz="11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100" i="1">
                                <a:latin typeface="Cambria Math"/>
                              </a:rPr>
                              <m:t>𝑛</m:t>
                            </m:r>
                            <m:r>
                              <a:rPr lang="fr-FR" sz="1100" i="1">
                                <a:latin typeface="Cambria Math"/>
                              </a:rPr>
                              <m:t>+1</m:t>
                            </m:r>
                          </m:e>
                        </m:d>
                        <m:r>
                          <a:rPr lang="fr-FR" sz="1100" i="1">
                            <a:latin typeface="Cambria Math"/>
                          </a:rPr>
                          <m:t>=</m:t>
                        </m:r>
                        <m:func>
                          <m:funcPr>
                            <m:ctrlPr>
                              <a:rPr lang="fr-FR" sz="11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sz="1100">
                                <a:latin typeface="Cambria Math"/>
                              </a:rPr>
                              <m:t>arg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fr-FR" sz="1100" b="0" i="1" smtClean="0">
                                    <a:latin typeface="Cambria Math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fr-FR" sz="1100" b="0" i="1" smtClean="0">
                                        <a:latin typeface="Cambria Math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1100" i="0">
                                        <a:latin typeface="Cambria Math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fr-FR" sz="1100" b="0" i="1" smtClean="0">
                                        <a:latin typeface="Cambria Math"/>
                                      </a:rPr>
                                      <m:t>𝜇</m:t>
                                    </m:r>
                                    <m:r>
                                      <a:rPr lang="fr-FR" sz="1100" b="0" i="1" smtClean="0">
                                        <a:latin typeface="Cambria Math"/>
                                      </a:rPr>
                                      <m:t>∈</m:t>
                                    </m:r>
                                    <m:r>
                                      <a:rPr lang="fr-FR" sz="1100" b="0" i="1" smtClean="0">
                                        <a:latin typeface="Cambria Math"/>
                                      </a:rPr>
                                      <m:t>𝑃</m:t>
                                    </m:r>
                                    <m:r>
                                      <a:rPr lang="fr-FR" sz="1100" b="0" i="1" smtClean="0">
                                        <a:latin typeface="Cambria Math"/>
                                      </a:rPr>
                                      <m:t> 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fr-FR" sz="1100" i="1">
                                    <a:latin typeface="Cambria Math"/>
                                  </a:rPr>
                                  <m:t>𝜂</m:t>
                                </m:r>
                                <m:d>
                                  <m:dPr>
                                    <m:ctrlPr>
                                      <a:rPr lang="fr-FR" sz="11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1100" i="1">
                                        <a:latin typeface="Cambria Math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IN" sz="1100" dirty="0"/>
                </a:p>
              </p:txBody>
            </p:sp>
          </mc:Choice>
          <mc:Fallback xmlns="">
            <p:sp>
              <p:nvSpPr>
                <p:cNvPr id="53" name="Rectangle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4541" y="1611965"/>
                  <a:ext cx="1948376" cy="334451"/>
                </a:xfrm>
                <a:prstGeom prst="rect">
                  <a:avLst/>
                </a:prstGeom>
                <a:blipFill rotWithShape="1"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/>
              <p:cNvSpPr txBox="1"/>
              <p:nvPr/>
            </p:nvSpPr>
            <p:spPr>
              <a:xfrm>
                <a:off x="3598635" y="947554"/>
                <a:ext cx="1441292" cy="2829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1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1100" b="0" i="1" smtClean="0">
                              <a:latin typeface="Cambria Math"/>
                            </a:rPr>
                            <m:t>‖</m:t>
                          </m:r>
                          <m:r>
                            <a:rPr lang="fr-FR" sz="1100" b="0" i="1" smtClean="0">
                              <a:latin typeface="Cambria Math"/>
                            </a:rPr>
                            <m:t>𝑢</m:t>
                          </m:r>
                        </m:e>
                        <m:sup>
                          <m:r>
                            <a:rPr lang="fr-FR" sz="1100" b="0" i="1" smtClean="0">
                              <a:latin typeface="Cambria Math"/>
                            </a:rPr>
                            <m:t>𝒩</m:t>
                          </m:r>
                        </m:sup>
                      </m:sSup>
                      <m:r>
                        <a:rPr lang="fr-FR" sz="11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fr-FR" sz="11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100" b="0" i="1" smtClean="0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fr-FR" sz="1100" b="0" i="1" smtClean="0">
                              <a:latin typeface="Cambria Math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lang="fr-FR" sz="1100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‖"/>
                              <m:ctrlPr>
                                <a:rPr lang="fr-FR" sz="11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100" b="0" i="1" smtClean="0">
                                  <a:latin typeface="Cambria Math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fr-FR" sz="1100" b="0" i="1" smtClean="0">
                              <a:latin typeface="Cambria Math"/>
                            </a:rPr>
                            <m:t>𝜇</m:t>
                          </m:r>
                        </m:sub>
                      </m:sSub>
                      <m:r>
                        <a:rPr lang="fr-FR" sz="1100" b="0" i="1" smtClean="0">
                          <a:latin typeface="Cambria Math"/>
                        </a:rPr>
                        <m:t>≤</m:t>
                      </m:r>
                      <m:r>
                        <a:rPr lang="fr-FR" sz="1100" b="0" i="1" smtClean="0">
                          <a:latin typeface="Cambria Math"/>
                        </a:rPr>
                        <m:t>𝜂</m:t>
                      </m:r>
                      <m:d>
                        <m:dPr>
                          <m:ctrlPr>
                            <a:rPr lang="fr-FR" sz="11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100" b="0" i="1" smtClean="0">
                              <a:latin typeface="Cambria Math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en-IN" sz="1100" dirty="0"/>
              </a:p>
            </p:txBody>
          </p:sp>
        </mc:Choice>
        <mc:Fallback xmlns="">
          <p:sp>
            <p:nvSpPr>
              <p:cNvPr id="55" name="ZoneTexte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635" y="947554"/>
                <a:ext cx="1441292" cy="282963"/>
              </a:xfrm>
              <a:prstGeom prst="rect">
                <a:avLst/>
              </a:prstGeom>
              <a:blipFill rotWithShape="1">
                <a:blip r:embed="rId55"/>
                <a:stretch>
                  <a:fillRect t="-82979" b="-1319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ZoneTexte 55"/>
          <p:cNvSpPr txBox="1"/>
          <p:nvPr/>
        </p:nvSpPr>
        <p:spPr>
          <a:xfrm>
            <a:off x="673584" y="664657"/>
            <a:ext cx="77300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Greedy</a:t>
            </a:r>
            <a:r>
              <a:rPr lang="fr-FR" sz="1100" dirty="0" smtClean="0"/>
              <a:t> </a:t>
            </a:r>
            <a:r>
              <a:rPr lang="fr-FR" sz="1100" dirty="0" err="1" smtClean="0"/>
              <a:t>based</a:t>
            </a:r>
            <a:r>
              <a:rPr lang="fr-FR" sz="1100" dirty="0" smtClean="0"/>
              <a:t> RBM: A </a:t>
            </a:r>
            <a:r>
              <a:rPr lang="fr-FR" sz="1100" dirty="0" err="1" smtClean="0"/>
              <a:t>rigourous</a:t>
            </a:r>
            <a:r>
              <a:rPr lang="en-US" sz="1100" dirty="0" smtClean="0"/>
              <a:t> </a:t>
            </a:r>
            <a:r>
              <a:rPr lang="en-US" sz="1100" dirty="0"/>
              <a:t>sharp and computationally inexpensive a posteriori error </a:t>
            </a:r>
            <a:r>
              <a:rPr lang="en-US" sz="1100" dirty="0" smtClean="0"/>
              <a:t>estimator is required such that :</a:t>
            </a:r>
            <a:r>
              <a:rPr lang="fr-FR" sz="1100" dirty="0" smtClean="0"/>
              <a:t> 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07485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40" grpId="0"/>
      <p:bldP spid="55" grpId="0"/>
      <p:bldP spid="5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568" y="339502"/>
            <a:ext cx="7128792" cy="655602"/>
          </a:xfrm>
        </p:spPr>
        <p:txBody>
          <a:bodyPr/>
          <a:lstStyle/>
          <a:p>
            <a:r>
              <a:rPr lang="fr-FR" sz="1200" dirty="0" err="1" smtClean="0"/>
              <a:t>Mesh</a:t>
            </a:r>
            <a:r>
              <a:rPr lang="fr-FR" sz="1200" dirty="0" smtClean="0"/>
              <a:t> </a:t>
            </a:r>
            <a:r>
              <a:rPr lang="fr-FR" sz="1200" dirty="0" err="1" smtClean="0"/>
              <a:t>dependency</a:t>
            </a:r>
            <a:r>
              <a:rPr lang="fr-FR" sz="1200" dirty="0" smtClean="0"/>
              <a:t> on the PDE </a:t>
            </a:r>
            <a:r>
              <a:rPr lang="fr-FR" sz="1200" dirty="0" err="1" smtClean="0"/>
              <a:t>problem</a:t>
            </a:r>
            <a:r>
              <a:rPr lang="fr-FR" sz="1200" dirty="0" smtClean="0"/>
              <a:t> </a:t>
            </a:r>
            <a:endParaRPr lang="en-IN" sz="12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843558"/>
            <a:ext cx="3096344" cy="2448272"/>
          </a:xfrm>
          <a:prstGeom prst="rect">
            <a:avLst/>
          </a:prstGeom>
        </p:spPr>
      </p:pic>
      <p:pic>
        <p:nvPicPr>
          <p:cNvPr id="1027" name="Picture 3" descr="C:\Users\mchetry2018\Desktop\Dropbox\Dropbox\HTpartII\Relerr_c_n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843558"/>
            <a:ext cx="2973709" cy="245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1043608" y="3435846"/>
                <a:ext cx="705678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dirty="0" smtClean="0"/>
                  <a:t>(L) Fine </a:t>
                </a:r>
                <a:r>
                  <a:rPr lang="fr-FR" sz="1100" dirty="0" err="1" smtClean="0"/>
                  <a:t>mesh</a:t>
                </a:r>
                <a:r>
                  <a:rPr lang="fr-FR" sz="1100" dirty="0" smtClean="0"/>
                  <a:t> (R) </a:t>
                </a:r>
                <a:r>
                  <a:rPr lang="fr-FR" sz="1100" dirty="0" err="1" smtClean="0"/>
                  <a:t>Coarse</a:t>
                </a:r>
                <a:r>
                  <a:rPr lang="fr-FR" sz="1100" dirty="0" smtClean="0"/>
                  <a:t> </a:t>
                </a:r>
                <a:r>
                  <a:rPr lang="fr-FR" sz="1100" dirty="0" err="1" smtClean="0"/>
                  <a:t>mesh</a:t>
                </a:r>
                <a:r>
                  <a:rPr lang="fr-FR" sz="1100" dirty="0" smtClean="0"/>
                  <a:t> </a:t>
                </a:r>
              </a:p>
              <a:p>
                <a:pPr algn="just"/>
                <a:endParaRPr lang="fr-FR" sz="1100" dirty="0"/>
              </a:p>
              <a:p>
                <a:pPr marL="171450" indent="-171450" algn="just">
                  <a:buFont typeface="Arial" pitchFamily="34" charset="0"/>
                  <a:buChar char="•"/>
                </a:pPr>
                <a:r>
                  <a:rPr lang="fr-FR" sz="1100" dirty="0" smtClean="0"/>
                  <a:t>24 </a:t>
                </a:r>
                <a:r>
                  <a:rPr lang="fr-FR" sz="1100" dirty="0" err="1" smtClean="0"/>
                  <a:t>iterations</a:t>
                </a:r>
                <a:r>
                  <a:rPr lang="fr-FR" sz="1100" dirty="0" smtClean="0"/>
                  <a:t> </a:t>
                </a:r>
                <a:r>
                  <a:rPr lang="fr-FR" sz="1100" dirty="0" err="1" smtClean="0"/>
                  <a:t>needed</a:t>
                </a:r>
                <a:r>
                  <a:rPr lang="fr-FR" sz="1100" dirty="0" smtClean="0"/>
                  <a:t> to </a:t>
                </a:r>
                <a:r>
                  <a:rPr lang="fr-FR" sz="1100" dirty="0" err="1" smtClean="0"/>
                  <a:t>acheive</a:t>
                </a:r>
                <a:r>
                  <a:rPr lang="fr-FR" sz="1100" dirty="0" smtClean="0"/>
                  <a:t> the set </a:t>
                </a:r>
                <a:r>
                  <a:rPr lang="fr-FR" sz="1100" dirty="0" err="1" smtClean="0"/>
                  <a:t>target</a:t>
                </a:r>
                <a:r>
                  <a:rPr lang="fr-FR" sz="1100" dirty="0" smtClean="0"/>
                  <a:t> , convergence </a:t>
                </a:r>
                <a:r>
                  <a:rPr lang="fr-FR" sz="1100" dirty="0" err="1" smtClean="0"/>
                  <a:t>is</a:t>
                </a:r>
                <a:r>
                  <a:rPr lang="fr-FR" sz="1100" dirty="0" smtClean="0"/>
                  <a:t> of the </a:t>
                </a:r>
                <a:r>
                  <a:rPr lang="fr-FR" sz="1100" dirty="0" err="1" smtClean="0"/>
                  <a:t>order</a:t>
                </a:r>
                <a:r>
                  <a:rPr lang="fr-FR" sz="1100" dirty="0" smtClean="0"/>
                  <a:t> </a:t>
                </a:r>
                <a14:m>
                  <m:oMath xmlns:m="http://schemas.openxmlformats.org/officeDocument/2006/math">
                    <m:r>
                      <a:rPr lang="fr-FR" sz="1100" b="0" i="1" dirty="0" smtClean="0">
                        <a:latin typeface="Cambria Math"/>
                      </a:rPr>
                      <m:t>𝒪</m:t>
                    </m:r>
                    <m:r>
                      <a:rPr lang="fr-FR" sz="1100" i="1" dirty="0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fr-FR" sz="11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100" i="1" dirty="0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fr-FR" sz="1100" i="1" dirty="0" smtClean="0">
                            <a:latin typeface="Cambria Math"/>
                          </a:rPr>
                          <m:t>−8</m:t>
                        </m:r>
                      </m:sup>
                    </m:sSup>
                    <m:r>
                      <a:rPr lang="fr-FR" sz="1100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fr-FR" sz="1100" dirty="0" smtClean="0"/>
                  <a:t>for the </a:t>
                </a:r>
                <a:r>
                  <a:rPr lang="fr-FR" sz="1100" dirty="0" err="1" smtClean="0"/>
                  <a:t>coarse</a:t>
                </a:r>
                <a:r>
                  <a:rPr lang="fr-FR" sz="1100" dirty="0" smtClean="0"/>
                  <a:t> </a:t>
                </a:r>
                <a:r>
                  <a:rPr lang="fr-FR" sz="1100" dirty="0" err="1" smtClean="0"/>
                  <a:t>mesh</a:t>
                </a:r>
                <a:endParaRPr lang="fr-FR" sz="1100" dirty="0" smtClean="0"/>
              </a:p>
              <a:p>
                <a:pPr marL="171450" indent="-171450" algn="just">
                  <a:buFont typeface="Arial" pitchFamily="34" charset="0"/>
                  <a:buChar char="•"/>
                </a:pPr>
                <a:r>
                  <a:rPr lang="fr-FR" sz="1100" dirty="0" smtClean="0"/>
                  <a:t>30 </a:t>
                </a:r>
                <a:r>
                  <a:rPr lang="fr-FR" sz="1100" dirty="0" err="1" smtClean="0"/>
                  <a:t>iterations</a:t>
                </a:r>
                <a:r>
                  <a:rPr lang="fr-FR" sz="1100" dirty="0" smtClean="0"/>
                  <a:t> </a:t>
                </a:r>
                <a:r>
                  <a:rPr lang="fr-FR" sz="1100" dirty="0" err="1" smtClean="0"/>
                  <a:t>needed</a:t>
                </a:r>
                <a:r>
                  <a:rPr lang="fr-FR" sz="1100" dirty="0" smtClean="0"/>
                  <a:t> to </a:t>
                </a:r>
                <a:r>
                  <a:rPr lang="fr-FR" sz="1100" dirty="0" err="1" smtClean="0"/>
                  <a:t>acheive</a:t>
                </a:r>
                <a:r>
                  <a:rPr lang="fr-FR" sz="1100" dirty="0" smtClean="0"/>
                  <a:t> the set </a:t>
                </a:r>
                <a:r>
                  <a:rPr lang="fr-FR" sz="1100" dirty="0" err="1" smtClean="0"/>
                  <a:t>target</a:t>
                </a:r>
                <a:r>
                  <a:rPr lang="fr-FR" sz="1100" dirty="0" smtClean="0"/>
                  <a:t> , convergence </a:t>
                </a:r>
                <a:r>
                  <a:rPr lang="fr-FR" sz="1100" dirty="0" err="1" smtClean="0"/>
                  <a:t>is</a:t>
                </a:r>
                <a:r>
                  <a:rPr lang="fr-FR" sz="1100" dirty="0" smtClean="0"/>
                  <a:t> of the </a:t>
                </a:r>
                <a:r>
                  <a:rPr lang="fr-FR" sz="1100" dirty="0" err="1" smtClean="0"/>
                  <a:t>order</a:t>
                </a:r>
                <a:r>
                  <a:rPr lang="fr-FR" sz="1100" dirty="0" smtClean="0"/>
                  <a:t> </a:t>
                </a:r>
                <a14:m>
                  <m:oMath xmlns:m="http://schemas.openxmlformats.org/officeDocument/2006/math">
                    <m:r>
                      <a:rPr lang="fr-FR" sz="1100" i="1" dirty="0">
                        <a:latin typeface="Cambria Math"/>
                      </a:rPr>
                      <m:t>𝒪</m:t>
                    </m:r>
                    <m:r>
                      <a:rPr lang="fr-FR" sz="1100" i="1" dirty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fr-FR" sz="1100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100" i="1" dirty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fr-FR" sz="1100" i="1" dirty="0">
                            <a:latin typeface="Cambria Math"/>
                          </a:rPr>
                          <m:t>−</m:t>
                        </m:r>
                        <m:r>
                          <a:rPr lang="fr-FR" sz="1100" b="0" i="1" dirty="0" smtClean="0"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fr-FR" sz="1100" i="1" dirty="0">
                        <a:latin typeface="Cambria Math"/>
                      </a:rPr>
                      <m:t>) </m:t>
                    </m:r>
                  </m:oMath>
                </a14:m>
                <a:r>
                  <a:rPr lang="fr-FR" sz="1100" dirty="0" smtClean="0"/>
                  <a:t>for the </a:t>
                </a:r>
                <a:r>
                  <a:rPr lang="fr-FR" sz="1100" dirty="0" err="1" smtClean="0"/>
                  <a:t>finer</a:t>
                </a:r>
                <a:r>
                  <a:rPr lang="fr-FR" sz="1100" dirty="0" smtClean="0"/>
                  <a:t> </a:t>
                </a:r>
                <a:r>
                  <a:rPr lang="fr-FR" sz="1100" dirty="0" err="1" smtClean="0"/>
                  <a:t>mesh</a:t>
                </a:r>
                <a:r>
                  <a:rPr lang="fr-FR" sz="1100" dirty="0" smtClean="0"/>
                  <a:t> </a:t>
                </a:r>
                <a:endParaRPr lang="en-IN" sz="1100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435846"/>
                <a:ext cx="7056784" cy="769441"/>
              </a:xfrm>
              <a:prstGeom prst="rect">
                <a:avLst/>
              </a:prstGeom>
              <a:blipFill rotWithShape="1">
                <a:blip r:embed="rId4"/>
                <a:stretch>
                  <a:fillRect t="-794" b="-47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63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537" y="1131589"/>
            <a:ext cx="2778897" cy="213882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131590"/>
            <a:ext cx="2939689" cy="213882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31590"/>
            <a:ext cx="2973294" cy="213882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1560" y="555526"/>
            <a:ext cx="8424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fr-FR" sz="1200" dirty="0" smtClean="0"/>
              <a:t>Offline-online (SUPG stabilisation)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fr-FR" sz="1200" dirty="0" smtClean="0"/>
              <a:t>Offline stabilisation - online </a:t>
            </a:r>
            <a:r>
              <a:rPr lang="fr-FR" sz="1200" dirty="0"/>
              <a:t>no </a:t>
            </a:r>
            <a:r>
              <a:rPr lang="fr-FR" sz="1200" dirty="0" smtClean="0"/>
              <a:t>stabilisation (</a:t>
            </a:r>
            <a:r>
              <a:rPr lang="fr-FR" sz="1200" dirty="0" err="1" smtClean="0"/>
              <a:t>heurisitic</a:t>
            </a:r>
            <a:r>
              <a:rPr lang="fr-FR" sz="1200" dirty="0" smtClean="0"/>
              <a:t> </a:t>
            </a:r>
            <a:r>
              <a:rPr lang="fr-FR" sz="1200" dirty="0" err="1" smtClean="0"/>
              <a:t>idea</a:t>
            </a:r>
            <a:r>
              <a:rPr lang="fr-FR" sz="1200" dirty="0" smtClean="0"/>
              <a:t>: </a:t>
            </a:r>
            <a:r>
              <a:rPr lang="fr-FR" sz="1200" dirty="0" err="1" smtClean="0"/>
              <a:t>underlying</a:t>
            </a:r>
            <a:r>
              <a:rPr lang="fr-FR" sz="1200" dirty="0" smtClean="0"/>
              <a:t> basis are stable </a:t>
            </a:r>
            <a:r>
              <a:rPr lang="fr-FR" sz="1200" dirty="0" err="1" smtClean="0"/>
              <a:t>from</a:t>
            </a:r>
            <a:r>
              <a:rPr lang="fr-FR" sz="1200" dirty="0" smtClean="0"/>
              <a:t> the offline computations)</a:t>
            </a:r>
            <a:endParaRPr lang="en-IN" sz="1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2843808" y="3625633"/>
            <a:ext cx="4608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(L) Fine </a:t>
            </a:r>
            <a:r>
              <a:rPr lang="fr-FR" sz="1200" dirty="0" err="1" smtClean="0"/>
              <a:t>Mesh</a:t>
            </a:r>
            <a:r>
              <a:rPr lang="fr-FR" sz="1200" dirty="0" smtClean="0"/>
              <a:t>- SUPG </a:t>
            </a:r>
            <a:r>
              <a:rPr lang="fr-FR" sz="1200" dirty="0" err="1" smtClean="0"/>
              <a:t>stabilised</a:t>
            </a:r>
            <a:r>
              <a:rPr lang="fr-FR" sz="1200" dirty="0" smtClean="0"/>
              <a:t> offline-online</a:t>
            </a:r>
          </a:p>
          <a:p>
            <a:r>
              <a:rPr lang="fr-FR" sz="1200" dirty="0" smtClean="0"/>
              <a:t>(c) </a:t>
            </a:r>
            <a:r>
              <a:rPr lang="fr-FR" sz="1200" dirty="0" err="1" smtClean="0"/>
              <a:t>Coarse</a:t>
            </a:r>
            <a:r>
              <a:rPr lang="fr-FR" sz="1200" dirty="0" smtClean="0"/>
              <a:t> </a:t>
            </a:r>
            <a:r>
              <a:rPr lang="fr-FR" sz="1200" dirty="0" err="1" smtClean="0"/>
              <a:t>mesh</a:t>
            </a:r>
            <a:r>
              <a:rPr lang="fr-FR" sz="1200" dirty="0" smtClean="0"/>
              <a:t> –offline </a:t>
            </a:r>
            <a:r>
              <a:rPr lang="fr-FR" sz="1200" dirty="0" err="1" smtClean="0"/>
              <a:t>stabilised</a:t>
            </a:r>
            <a:endParaRPr lang="fr-FR" sz="1200" dirty="0" smtClean="0"/>
          </a:p>
          <a:p>
            <a:r>
              <a:rPr lang="fr-FR" sz="1200" dirty="0" smtClean="0"/>
              <a:t>(R) Fine </a:t>
            </a:r>
            <a:r>
              <a:rPr lang="fr-FR" sz="1200" dirty="0" err="1" smtClean="0"/>
              <a:t>mesh</a:t>
            </a:r>
            <a:r>
              <a:rPr lang="fr-FR" sz="1200" dirty="0" smtClean="0"/>
              <a:t>- offline </a:t>
            </a:r>
            <a:r>
              <a:rPr lang="fr-FR" sz="1200" dirty="0" err="1" smtClean="0"/>
              <a:t>stabilised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5331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63688" y="1347614"/>
            <a:ext cx="4366440" cy="858600"/>
          </a:xfrm>
        </p:spPr>
        <p:txBody>
          <a:bodyPr/>
          <a:lstStyle/>
          <a:p>
            <a:pPr algn="ctr"/>
            <a:r>
              <a:rPr lang="fr-FR" dirty="0" err="1" smtClean="0"/>
              <a:t>Classical</a:t>
            </a:r>
            <a:r>
              <a:rPr lang="fr-FR" dirty="0" smtClean="0"/>
              <a:t> RBM-</a:t>
            </a:r>
            <a:r>
              <a:rPr lang="fr-FR" dirty="0" err="1" smtClean="0"/>
              <a:t>Greedy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368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/>
        </p:nvGrpSpPr>
        <p:grpSpPr>
          <a:xfrm>
            <a:off x="4781149" y="1131465"/>
            <a:ext cx="3711641" cy="2743591"/>
            <a:chOff x="4716016" y="489219"/>
            <a:chExt cx="3711641" cy="2743591"/>
          </a:xfrm>
        </p:grpSpPr>
        <p:grpSp>
          <p:nvGrpSpPr>
            <p:cNvPr id="10" name="Groupe 9"/>
            <p:cNvGrpSpPr/>
            <p:nvPr/>
          </p:nvGrpSpPr>
          <p:grpSpPr>
            <a:xfrm>
              <a:off x="4716016" y="489219"/>
              <a:ext cx="3711641" cy="2743591"/>
              <a:chOff x="107504" y="701547"/>
              <a:chExt cx="3711641" cy="2743591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611560" y="1059582"/>
                <a:ext cx="2592288" cy="20882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1547664" y="1779662"/>
                <a:ext cx="792088" cy="648072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ZoneTexte 3"/>
                  <p:cNvSpPr txBox="1"/>
                  <p:nvPr/>
                </p:nvSpPr>
                <p:spPr>
                  <a:xfrm>
                    <a:off x="1624902" y="701547"/>
                    <a:ext cx="5656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sz="140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az-Cyrl-AZ" sz="1400" dirty="0"/>
                              <m:t>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1400" i="0" dirty="0" smtClean="0">
                                <a:latin typeface="Cambria Math"/>
                              </a:rPr>
                              <m:t>top</m:t>
                            </m:r>
                          </m:sub>
                        </m:sSub>
                      </m:oMath>
                    </a14:m>
                    <a:r>
                      <a:rPr lang="fr-FR" dirty="0" smtClean="0"/>
                      <a:t> </a:t>
                    </a:r>
                    <a:endParaRPr lang="en-IN" dirty="0"/>
                  </a:p>
                </p:txBody>
              </p:sp>
            </mc:Choice>
            <mc:Fallback xmlns="">
              <p:sp>
                <p:nvSpPr>
                  <p:cNvPr id="4" name="ZoneTexte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24902" y="701547"/>
                    <a:ext cx="565604" cy="369332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ZoneTexte 5"/>
                  <p:cNvSpPr txBox="1"/>
                  <p:nvPr/>
                </p:nvSpPr>
                <p:spPr>
                  <a:xfrm>
                    <a:off x="107504" y="1919032"/>
                    <a:ext cx="61529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sz="140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az-Cyrl-AZ" sz="1400" dirty="0"/>
                              <m:t>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1400" b="0" i="0" dirty="0" smtClean="0">
                                <a:latin typeface="Cambria Math"/>
                              </a:rPr>
                              <m:t>side</m:t>
                            </m:r>
                          </m:sub>
                        </m:sSub>
                      </m:oMath>
                    </a14:m>
                    <a:r>
                      <a:rPr lang="fr-FR" dirty="0" smtClean="0"/>
                      <a:t> </a:t>
                    </a:r>
                    <a:endParaRPr lang="en-IN" dirty="0"/>
                  </a:p>
                </p:txBody>
              </p:sp>
            </mc:Choice>
            <mc:Fallback xmlns="">
              <p:sp>
                <p:nvSpPr>
                  <p:cNvPr id="6" name="ZoneTexte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504" y="1919032"/>
                    <a:ext cx="615297" cy="369332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ZoneTexte 6"/>
                  <p:cNvSpPr txBox="1"/>
                  <p:nvPr/>
                </p:nvSpPr>
                <p:spPr>
                  <a:xfrm>
                    <a:off x="3203848" y="1919032"/>
                    <a:ext cx="61529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sz="140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az-Cyrl-AZ" sz="1400" dirty="0"/>
                              <m:t>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1400" b="0" i="0" dirty="0" smtClean="0">
                                <a:latin typeface="Cambria Math"/>
                              </a:rPr>
                              <m:t>side</m:t>
                            </m:r>
                          </m:sub>
                        </m:sSub>
                      </m:oMath>
                    </a14:m>
                    <a:r>
                      <a:rPr lang="fr-FR" dirty="0" smtClean="0"/>
                      <a:t> </a:t>
                    </a:r>
                    <a:endParaRPr lang="en-IN" dirty="0"/>
                  </a:p>
                </p:txBody>
              </p:sp>
            </mc:Choice>
            <mc:Fallback xmlns="">
              <p:sp>
                <p:nvSpPr>
                  <p:cNvPr id="7" name="ZoneTexte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3848" y="1919032"/>
                    <a:ext cx="615297" cy="369332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ZoneTexte 7"/>
                  <p:cNvSpPr txBox="1"/>
                  <p:nvPr/>
                </p:nvSpPr>
                <p:spPr>
                  <a:xfrm>
                    <a:off x="1622434" y="3075806"/>
                    <a:ext cx="64254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sz="140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az-Cyrl-AZ" sz="1400" dirty="0"/>
                              <m:t>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1400" b="0" i="0" dirty="0" smtClean="0">
                                <a:latin typeface="Cambria Math"/>
                              </a:rPr>
                              <m:t>base</m:t>
                            </m:r>
                          </m:sub>
                        </m:sSub>
                      </m:oMath>
                    </a14:m>
                    <a:r>
                      <a:rPr lang="fr-FR" dirty="0" smtClean="0"/>
                      <a:t> </a:t>
                    </a:r>
                    <a:endParaRPr lang="en-IN" dirty="0"/>
                  </a:p>
                </p:txBody>
              </p:sp>
            </mc:Choice>
            <mc:Fallback xmlns="">
              <p:sp>
                <p:nvSpPr>
                  <p:cNvPr id="8" name="ZoneTexte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22434" y="3075806"/>
                    <a:ext cx="642548" cy="369332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ZoneTexte 8"/>
                  <p:cNvSpPr txBox="1"/>
                  <p:nvPr/>
                </p:nvSpPr>
                <p:spPr>
                  <a:xfrm>
                    <a:off x="683568" y="1162948"/>
                    <a:ext cx="5760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</a:rPr>
                            <m:t> </m:t>
                          </m:r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9" name="ZoneTexte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568" y="1162948"/>
                    <a:ext cx="576064" cy="369332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e 14"/>
            <p:cNvGrpSpPr/>
            <p:nvPr/>
          </p:nvGrpSpPr>
          <p:grpSpPr>
            <a:xfrm>
              <a:off x="5620204" y="1567334"/>
              <a:ext cx="1328060" cy="1076424"/>
              <a:chOff x="5620204" y="1567334"/>
              <a:chExt cx="1328060" cy="10764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ZoneTexte 10"/>
                  <p:cNvSpPr txBox="1"/>
                  <p:nvPr/>
                </p:nvSpPr>
                <p:spPr>
                  <a:xfrm>
                    <a:off x="5620204" y="2382148"/>
                    <a:ext cx="79314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050" b="0" i="1" smtClean="0">
                              <a:latin typeface="Cambria Math"/>
                            </a:rPr>
                            <m:t>𝜅</m:t>
                          </m:r>
                          <m:r>
                            <a:rPr lang="fr-FR" sz="1050" b="0" i="1" smtClean="0">
                              <a:latin typeface="Cambria Math"/>
                            </a:rPr>
                            <m:t>=1</m:t>
                          </m:r>
                        </m:oMath>
                      </m:oMathPara>
                    </a14:m>
                    <a:endParaRPr lang="en-IN" sz="1050" dirty="0"/>
                  </a:p>
                </p:txBody>
              </p:sp>
            </mc:Choice>
            <mc:Fallback xmlns="">
              <p:sp>
                <p:nvSpPr>
                  <p:cNvPr id="11" name="ZoneTexte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20204" y="2382148"/>
                    <a:ext cx="793143" cy="26161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ZoneTexte 12"/>
                  <p:cNvSpPr txBox="1"/>
                  <p:nvPr/>
                </p:nvSpPr>
                <p:spPr>
                  <a:xfrm>
                    <a:off x="6168122" y="1917226"/>
                    <a:ext cx="780142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050" b="0" i="1" smtClean="0">
                              <a:latin typeface="Cambria Math"/>
                            </a:rPr>
                            <m:t>𝜅</m:t>
                          </m:r>
                          <m:r>
                            <a:rPr lang="fr-FR" sz="1050" b="0" i="1" smtClean="0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fr-FR" sz="105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1050" b="0" i="1" smtClean="0"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fr-FR" sz="105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IN" sz="1050" dirty="0"/>
                  </a:p>
                </p:txBody>
              </p:sp>
            </mc:Choice>
            <mc:Fallback xmlns="">
              <p:sp>
                <p:nvSpPr>
                  <p:cNvPr id="13" name="ZoneTexte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68122" y="1917226"/>
                    <a:ext cx="780142" cy="26161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ZoneTexte 13"/>
                  <p:cNvSpPr txBox="1"/>
                  <p:nvPr/>
                </p:nvSpPr>
                <p:spPr>
                  <a:xfrm>
                    <a:off x="6168122" y="1567334"/>
                    <a:ext cx="43833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/>
                            </a:rPr>
                            <m:t> </m:t>
                          </m:r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4" name="ZoneTexte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68122" y="1567334"/>
                    <a:ext cx="438333" cy="369332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403648" y="1169763"/>
                <a:ext cx="3737541" cy="1022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40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400" b="0" i="0" smtClean="0">
                              <a:latin typeface="Cambria Math"/>
                            </a:rPr>
                            <m:t>𝛻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. </m:t>
                          </m:r>
                          <m:r>
                            <a:rPr lang="fr-FR" sz="1400" b="0" i="1" smtClean="0"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/>
                            </a:rPr>
                            <m:t>𝜇</m:t>
                          </m:r>
                        </m:sub>
                      </m:sSub>
                      <m:r>
                        <a:rPr lang="fr-FR" sz="1400" b="0" i="0" smtClean="0">
                          <a:latin typeface="Cambria Math"/>
                        </a:rPr>
                        <m:t>𝛻</m:t>
                      </m:r>
                      <m:r>
                        <a:rPr lang="fr-FR" sz="1400" b="0" i="1" smtClean="0">
                          <a:latin typeface="Cambria Math"/>
                          <a:ea typeface="Cambria Math"/>
                        </a:rPr>
                        <m:t>𝑢</m:t>
                      </m:r>
                      <m:d>
                        <m:dPr>
                          <m:ctrlPr>
                            <a:rPr lang="fr-FR" sz="1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  <a:ea typeface="Cambria Math"/>
                        </a:rPr>
                        <m:t>=0             </m:t>
                      </m:r>
                      <m:r>
                        <a:rPr lang="fr-FR" sz="1400" b="0" i="1" smtClean="0">
                          <a:latin typeface="Cambria Math"/>
                          <a:ea typeface="Cambria Math"/>
                        </a:rPr>
                        <m:t>𝑖𝑛</m:t>
                      </m:r>
                      <m:r>
                        <a:rPr lang="fr-FR" sz="1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fr-FR" sz="1400" b="0" i="0" smtClean="0">
                          <a:latin typeface="Cambria Math"/>
                          <a:ea typeface="Cambria Math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fr-FR" sz="1400" b="0" i="0" smtClean="0">
                          <a:latin typeface="Cambria Math"/>
                          <a:ea typeface="Cambria Math"/>
                        </a:rPr>
                        <m:t>Ω</m:t>
                      </m:r>
                      <m:r>
                        <a:rPr lang="fr-FR" sz="1400" b="0" i="1" smtClean="0">
                          <a:latin typeface="Cambria Math"/>
                          <a:ea typeface="Cambria Math"/>
                        </a:rPr>
                        <m:t>∈[0,1]×[0,1]</m:t>
                      </m:r>
                    </m:oMath>
                  </m:oMathPara>
                </a14:m>
                <a:endParaRPr lang="fr-FR" sz="1400" b="0" i="0" dirty="0" smtClean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400" b="0" i="1" smtClean="0">
                              <a:latin typeface="Cambria Math"/>
                            </a:rPr>
                            <m:t>𝜇</m:t>
                          </m:r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=0                            </m:t>
                      </m:r>
                      <m:r>
                        <a:rPr lang="fr-FR" sz="1400" b="0" i="1" smtClean="0">
                          <a:latin typeface="Cambria Math"/>
                        </a:rPr>
                        <m:t>𝑜𝑛</m:t>
                      </m:r>
                      <m:r>
                        <a:rPr lang="fr-FR" sz="1400" b="0" i="1" smtClean="0">
                          <a:latin typeface="Cambria Math"/>
                        </a:rPr>
                        <m:t>  </m:t>
                      </m:r>
                      <m:sSub>
                        <m:sSubPr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1400" b="0" i="0" smtClean="0">
                              <a:latin typeface="Cambria Math"/>
                            </a:rPr>
                            <m:t>Γ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/>
                            </a:rPr>
                            <m:t>𝑡𝑜𝑝</m:t>
                          </m:r>
                        </m:sub>
                      </m:sSub>
                    </m:oMath>
                  </m:oMathPara>
                </a14:m>
                <a:endParaRPr lang="fr-FR" sz="1400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/>
                          </a:rPr>
                          <m:t>𝜅</m:t>
                        </m:r>
                      </m:e>
                      <m:sub>
                        <m:r>
                          <a:rPr lang="fr-FR" sz="1400" i="1">
                            <a:latin typeface="Cambria Math"/>
                          </a:rPr>
                          <m:t>𝜇</m:t>
                        </m:r>
                      </m:sub>
                    </m:sSub>
                    <m:r>
                      <a:rPr lang="fr-FR" sz="1400">
                        <a:latin typeface="Cambria Math"/>
                      </a:rPr>
                      <m:t>𝛻</m:t>
                    </m:r>
                    <m:r>
                      <a:rPr lang="fr-FR" sz="1400" i="1">
                        <a:latin typeface="Cambria Math"/>
                        <a:ea typeface="Cambria Math"/>
                      </a:rPr>
                      <m:t>𝑢</m:t>
                    </m:r>
                    <m:d>
                      <m:dPr>
                        <m:ctrlPr>
                          <a:rPr lang="fr-FR" sz="14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fr-FR" sz="1400" i="1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</m:d>
                    <m:r>
                      <a:rPr lang="fr-FR" sz="1400" b="0" i="1" smtClean="0">
                        <a:latin typeface="Cambria Math"/>
                        <a:ea typeface="Cambria Math"/>
                      </a:rPr>
                      <m:t>.</m:t>
                    </m:r>
                    <m:acc>
                      <m:accPr>
                        <m:chr m:val="̂"/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</m:acc>
                    <m:r>
                      <a:rPr lang="fr-FR" sz="14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fr-FR" sz="1400" i="1">
                        <a:latin typeface="Cambria Math"/>
                        <a:ea typeface="Cambria Math"/>
                      </a:rPr>
                      <m:t>=0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               </m:t>
                    </m:r>
                    <m:r>
                      <a:rPr lang="fr-FR" sz="1400" b="0" i="1" smtClean="0">
                        <a:latin typeface="Cambria Math"/>
                        <a:ea typeface="Cambria Math"/>
                      </a:rPr>
                      <m:t>𝑜𝑛</m:t>
                    </m:r>
                    <m:r>
                      <a:rPr lang="fr-FR" sz="1400" i="1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fr-FR" sz="1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sz="1400" b="0" i="0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1400" b="0" i="0" smtClean="0">
                            <a:latin typeface="Cambria Math"/>
                            <a:ea typeface="Cambria Math"/>
                          </a:rPr>
                          <m:t>Γ</m:t>
                        </m:r>
                      </m:e>
                      <m:sub>
                        <m:r>
                          <a:rPr lang="fr-FR" sz="1400" b="0" i="1" smtClean="0">
                            <a:latin typeface="Cambria Math"/>
                            <a:ea typeface="Cambria Math"/>
                          </a:rPr>
                          <m:t>𝑠𝑖𝑑𝑒</m:t>
                        </m:r>
                      </m:sub>
                    </m:sSub>
                  </m:oMath>
                </a14:m>
                <a:r>
                  <a:rPr lang="fr-FR" sz="1400" dirty="0" smtClean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fr-FR" sz="1400" i="1">
                              <a:latin typeface="Cambria Math"/>
                            </a:rPr>
                            <m:t>𝜇</m:t>
                          </m:r>
                        </m:sub>
                      </m:sSub>
                      <m:r>
                        <a:rPr lang="fr-FR" sz="1400">
                          <a:latin typeface="Cambria Math"/>
                        </a:rPr>
                        <m:t>𝛻</m:t>
                      </m:r>
                      <m:r>
                        <a:rPr lang="fr-FR" sz="1400" i="1">
                          <a:latin typeface="Cambria Math"/>
                          <a:ea typeface="Cambria Math"/>
                        </a:rPr>
                        <m:t>𝑢</m:t>
                      </m:r>
                      <m:d>
                        <m:dPr>
                          <m:ctrlPr>
                            <a:rPr lang="fr-FR" sz="1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sz="1400" i="1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</m:d>
                      <m:r>
                        <a:rPr lang="fr-FR" sz="1400" i="1">
                          <a:latin typeface="Cambria Math"/>
                          <a:ea typeface="Cambria Math"/>
                        </a:rPr>
                        <m:t>.</m:t>
                      </m:r>
                      <m:acc>
                        <m:accPr>
                          <m:chr m:val="̂"/>
                          <m:ctrlPr>
                            <a:rPr lang="fr-FR" sz="1400" i="1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fr-FR" sz="1400" i="1">
                              <a:latin typeface="Cambria Math"/>
                              <a:ea typeface="Cambria Math"/>
                            </a:rPr>
                            <m:t>𝑛</m:t>
                          </m:r>
                        </m:e>
                      </m:acc>
                      <m:r>
                        <a:rPr lang="fr-FR" sz="1400" i="1">
                          <a:latin typeface="Cambria Math"/>
                          <a:ea typeface="Cambria Math"/>
                        </a:rPr>
                        <m:t> =</m:t>
                      </m:r>
                      <m:sSub>
                        <m:sSubPr>
                          <m:ctrlPr>
                            <a:rPr lang="fr-FR" sz="1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fr-FR" sz="14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fr-FR" sz="1400" b="0" i="1" smtClean="0">
                          <a:latin typeface="Cambria Math"/>
                          <a:ea typeface="Cambria Math"/>
                        </a:rPr>
                        <m:t>          </m:t>
                      </m:r>
                      <m:r>
                        <a:rPr lang="fr-FR" sz="1400" b="0" i="1" smtClean="0">
                          <a:latin typeface="Cambria Math"/>
                          <a:ea typeface="Cambria Math"/>
                        </a:rPr>
                        <m:t>𝑜𝑛</m:t>
                      </m:r>
                      <m:r>
                        <a:rPr lang="fr-FR" sz="1400" b="0" i="1" smtClean="0">
                          <a:latin typeface="Cambria Math"/>
                          <a:ea typeface="Cambria Math"/>
                        </a:rPr>
                        <m:t> </m:t>
                      </m:r>
                      <m:sSub>
                        <m:sSubPr>
                          <m:ctrlPr>
                            <a:rPr lang="fr-FR" sz="1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1400" b="0" i="0" smtClean="0">
                              <a:latin typeface="Cambria Math"/>
                              <a:ea typeface="Cambria Math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fr-FR" sz="1400" b="0" i="0" smtClean="0">
                              <a:latin typeface="Cambria Math"/>
                              <a:ea typeface="Cambria Math"/>
                            </a:rPr>
                            <m:t>Γ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/>
                              <a:ea typeface="Cambria Math"/>
                            </a:rPr>
                            <m:t>𝑏𝑎𝑠𝑒</m:t>
                          </m:r>
                        </m:sub>
                      </m:sSub>
                      <m:r>
                        <a:rPr lang="fr-FR" sz="1400" i="1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169763"/>
                <a:ext cx="3737541" cy="102265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501941" y="2395712"/>
                <a:ext cx="4092018" cy="686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/>
                  <a:t>Parameter, P=2:</a:t>
                </a:r>
                <a:endParaRPr lang="fr-FR" sz="1200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fr-FR" sz="1200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fr-FR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1200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fr-FR" sz="12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200" b="0" i="1" smtClean="0">
                                <a:latin typeface="Cambria Math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fr-FR" sz="1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1200" b="0" i="1" smtClean="0">
                            <a:latin typeface="Cambria Math"/>
                          </a:rPr>
                          <m:t>𝜅</m:t>
                        </m:r>
                      </m:e>
                      <m:sub>
                        <m:r>
                          <a:rPr lang="fr-FR" sz="12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z="1200" b="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1200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fr-FR" sz="12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200" b="0" i="1" smtClean="0">
                                <a:latin typeface="Cambria Math"/>
                              </a:rPr>
                              <m:t>2</m:t>
                            </m:r>
                          </m:e>
                        </m:d>
                      </m:sub>
                    </m:sSub>
                    <m:r>
                      <a:rPr lang="fr-FR" sz="1200" b="0" i="1" smtClean="0">
                        <a:latin typeface="Cambria Math"/>
                      </a:rPr>
                      <m:t>=</m:t>
                    </m:r>
                    <m:r>
                      <a:rPr lang="fr-FR" sz="1200" b="0" i="1" smtClean="0">
                        <a:latin typeface="Cambria Math"/>
                      </a:rPr>
                      <m:t>𝑐𝑜𝑛𝑠𝑡𝑎𝑛𝑡</m:t>
                    </m:r>
                    <m:r>
                      <a:rPr lang="fr-FR" sz="1200" b="0" i="1" smtClean="0">
                        <a:latin typeface="Cambria Math"/>
                      </a:rPr>
                      <m:t> </m:t>
                    </m:r>
                    <m:r>
                      <a:rPr lang="fr-FR" sz="1200" b="0" i="1" smtClean="0">
                        <a:latin typeface="Cambria Math"/>
                      </a:rPr>
                      <m:t>h𝑒𝑎𝑡</m:t>
                    </m:r>
                    <m:r>
                      <a:rPr lang="fr-FR" sz="1200" b="0" i="1" smtClean="0">
                        <a:latin typeface="Cambria Math"/>
                      </a:rPr>
                      <m:t> </m:t>
                    </m:r>
                    <m:r>
                      <a:rPr lang="fr-FR" sz="1200" b="0" i="1" smtClean="0">
                        <a:latin typeface="Cambria Math"/>
                      </a:rPr>
                      <m:t>𝑓𝑙𝑢𝑥</m:t>
                    </m:r>
                    <m:r>
                      <a:rPr lang="fr-FR" sz="1200" b="0" i="1" smtClean="0">
                        <a:latin typeface="Cambria Math"/>
                      </a:rPr>
                      <m:t> </m:t>
                    </m:r>
                    <m:r>
                      <a:rPr lang="fr-FR" sz="1200" b="0" i="1" smtClean="0">
                        <a:latin typeface="Cambria Math"/>
                      </a:rPr>
                      <m:t>𝑜𝑣𝑒𝑟</m:t>
                    </m:r>
                    <m:r>
                      <a:rPr lang="fr-FR" sz="1200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fr-FR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200" b="0" i="0" smtClean="0">
                            <a:latin typeface="Cambria Math"/>
                          </a:rPr>
                          <m:t>Γ</m:t>
                        </m:r>
                      </m:e>
                      <m:sub>
                        <m:r>
                          <a:rPr lang="fr-FR" sz="1200" b="0" i="1" smtClean="0">
                            <a:latin typeface="Cambria Math"/>
                          </a:rPr>
                          <m:t>𝑏𝑎𝑠𝑒</m:t>
                        </m:r>
                      </m:sub>
                    </m:sSub>
                  </m:oMath>
                </a14:m>
                <a:endParaRPr lang="en-IN" sz="1200" dirty="0" smtClean="0"/>
              </a:p>
              <a:p>
                <a:r>
                  <a:rPr lang="fr-FR" sz="1200" dirty="0" err="1" smtClean="0"/>
                  <a:t>Parameter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vector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given</a:t>
                </a:r>
                <a:r>
                  <a:rPr lang="fr-FR" sz="1200" dirty="0" smtClean="0"/>
                  <a:t> by: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2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12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fr-FR" sz="12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2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fr-FR" sz="12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fr-FR" sz="1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12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fr-FR" sz="12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200" i="1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fr-FR" sz="12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sz="1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fr-FR" sz="1200" b="0" i="1" smtClean="0">
                            <a:latin typeface="Cambria Math"/>
                          </a:rPr>
                          <m:t>0.1,10</m:t>
                        </m:r>
                      </m:e>
                    </m:d>
                    <m:r>
                      <a:rPr lang="fr-FR" sz="1200" b="0" i="1" smtClean="0">
                        <a:latin typeface="Cambria Math"/>
                      </a:rPr>
                      <m:t>×[−1,1]</m:t>
                    </m:r>
                  </m:oMath>
                </a14:m>
                <a:r>
                  <a:rPr lang="en-IN" sz="1200" dirty="0" smtClean="0"/>
                  <a:t> </a:t>
                </a:r>
                <a:endParaRPr lang="en-IN" sz="1200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41" y="2395712"/>
                <a:ext cx="4092018" cy="686085"/>
              </a:xfrm>
              <a:prstGeom prst="rect">
                <a:avLst/>
              </a:prstGeom>
              <a:blipFill rotWithShape="1">
                <a:blip r:embed="rId10"/>
                <a:stretch>
                  <a:fillRect t="-885" b="-26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467544" y="698775"/>
                <a:ext cx="69797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 smtClean="0"/>
                  <a:t>Strong </a:t>
                </a:r>
                <a:r>
                  <a:rPr lang="fr-FR" sz="1200" dirty="0" err="1" smtClean="0"/>
                  <a:t>form</a:t>
                </a:r>
                <a:r>
                  <a:rPr lang="fr-FR" sz="1200" dirty="0" smtClean="0"/>
                  <a:t> of the </a:t>
                </a:r>
                <a:r>
                  <a:rPr lang="fr-FR" sz="1200" dirty="0" err="1" smtClean="0"/>
                  <a:t>heat</a:t>
                </a:r>
                <a:r>
                  <a:rPr lang="fr-FR" sz="1200" dirty="0" smtClean="0"/>
                  <a:t> conduction </a:t>
                </a:r>
                <a:r>
                  <a:rPr lang="fr-FR" sz="1200" dirty="0" err="1" smtClean="0"/>
                  <a:t>equation</a:t>
                </a:r>
                <a:r>
                  <a:rPr lang="fr-FR" sz="1200" dirty="0" smtClean="0"/>
                  <a:t> for </a:t>
                </a:r>
                <a:r>
                  <a:rPr lang="fr-FR" sz="1200" dirty="0" err="1" smtClean="0"/>
                  <a:t>some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parameter</a:t>
                </a:r>
                <a:r>
                  <a:rPr lang="fr-FR" sz="1200" dirty="0" smtClean="0"/>
                  <a:t> value </a:t>
                </a:r>
                <a14:m>
                  <m:oMath xmlns:m="http://schemas.openxmlformats.org/officeDocument/2006/math">
                    <m:r>
                      <a:rPr lang="fr-FR" sz="1200" i="1" dirty="0" smtClean="0">
                        <a:latin typeface="Cambria Math"/>
                      </a:rPr>
                      <m:t>𝜇</m:t>
                    </m:r>
                    <m:r>
                      <a:rPr lang="fr-FR" sz="1200" i="1" dirty="0" smtClean="0">
                        <a:latin typeface="Cambria Math"/>
                      </a:rPr>
                      <m:t>∈ </m:t>
                    </m:r>
                    <m:r>
                      <a:rPr lang="fr-FR" sz="1200" i="1" dirty="0" smtClean="0">
                        <a:latin typeface="Cambria Math"/>
                      </a:rPr>
                      <m:t>𝑃</m:t>
                    </m:r>
                  </m:oMath>
                </a14:m>
                <a:r>
                  <a:rPr lang="fr-FR" sz="1200" dirty="0" smtClean="0"/>
                  <a:t>, </a:t>
                </a:r>
                <a:r>
                  <a:rPr lang="fr-FR" sz="1200" dirty="0" err="1" smtClean="0"/>
                  <a:t>find</a:t>
                </a:r>
                <a:r>
                  <a:rPr lang="fr-FR" sz="1200" dirty="0" smtClean="0"/>
                  <a:t>  </a:t>
                </a:r>
                <a14:m>
                  <m:oMath xmlns:m="http://schemas.openxmlformats.org/officeDocument/2006/math">
                    <m:r>
                      <a:rPr lang="fr-FR" sz="1200" b="0" i="1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fr-FR" sz="1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fr-FR" sz="1200" b="0" i="1" smtClean="0">
                            <a:latin typeface="Cambria Math"/>
                          </a:rPr>
                          <m:t>𝜇</m:t>
                        </m:r>
                      </m:e>
                    </m:d>
                  </m:oMath>
                </a14:m>
                <a:r>
                  <a:rPr lang="fr-FR" sz="1200" dirty="0" smtClean="0"/>
                  <a:t> </a:t>
                </a:r>
                <a:r>
                  <a:rPr lang="fr-FR" sz="1200" dirty="0" err="1" smtClean="0"/>
                  <a:t>such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that</a:t>
                </a:r>
                <a:r>
                  <a:rPr lang="fr-FR" sz="1200" dirty="0" smtClean="0"/>
                  <a:t>:  </a:t>
                </a:r>
                <a:endParaRPr lang="en-IN" sz="1200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698775"/>
                <a:ext cx="6979731" cy="276999"/>
              </a:xfrm>
              <a:prstGeom prst="rect">
                <a:avLst/>
              </a:prstGeom>
              <a:blipFill rotWithShape="1">
                <a:blip r:embed="rId11"/>
                <a:stretch>
                  <a:fillRect l="-87" t="-2222" b="-1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99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" r="5493" b="46821"/>
          <a:stretch/>
        </p:blipFill>
        <p:spPr>
          <a:xfrm>
            <a:off x="2051720" y="0"/>
            <a:ext cx="4759072" cy="212643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55726"/>
            <a:ext cx="2304256" cy="182064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355726"/>
            <a:ext cx="2311164" cy="1820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2267744" y="1775500"/>
                <a:ext cx="1584176" cy="273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1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100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fr-FR" sz="11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1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r>
                        <a:rPr lang="fr-FR" sz="1100" b="0" i="1" smtClean="0">
                          <a:latin typeface="Cambria Math"/>
                        </a:rPr>
                        <m:t>=0,1,</m:t>
                      </m:r>
                      <m:sSub>
                        <m:sSubPr>
                          <m:ctrlPr>
                            <a:rPr lang="fr-FR" sz="11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100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fr-FR" sz="11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100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fr-FR" sz="1100" b="0" i="1" smtClean="0">
                          <a:latin typeface="Cambria Math"/>
                        </a:rPr>
                        <m:t>=−1</m:t>
                      </m:r>
                    </m:oMath>
                  </m:oMathPara>
                </a14:m>
                <a:endParaRPr lang="en-IN" sz="1100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1775500"/>
                <a:ext cx="1584176" cy="27379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4572000" y="1761285"/>
                <a:ext cx="1684729" cy="273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1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100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fr-FR" sz="11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1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r>
                        <a:rPr lang="fr-FR" sz="1100" b="0" i="1" smtClean="0">
                          <a:latin typeface="Cambria Math"/>
                        </a:rPr>
                        <m:t>=0.4, </m:t>
                      </m:r>
                      <m:sSub>
                        <m:sSubPr>
                          <m:ctrlPr>
                            <a:rPr lang="fr-FR" sz="11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1100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fr-FR" sz="11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100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fr-FR" sz="1100" b="0" i="1" smtClean="0">
                          <a:latin typeface="Cambria Math"/>
                        </a:rPr>
                        <m:t>=0,5</m:t>
                      </m:r>
                    </m:oMath>
                  </m:oMathPara>
                </a14:m>
                <a:endParaRPr lang="en-IN" sz="1100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761285"/>
                <a:ext cx="1684729" cy="27379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8"/>
          <p:cNvSpPr txBox="1"/>
          <p:nvPr/>
        </p:nvSpPr>
        <p:spPr>
          <a:xfrm>
            <a:off x="3363944" y="4443958"/>
            <a:ext cx="3008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L:SMS, C: </a:t>
            </a:r>
            <a:r>
              <a:rPr lang="fr-FR" sz="1100" dirty="0" err="1" smtClean="0"/>
              <a:t>Greedy</a:t>
            </a:r>
            <a:r>
              <a:rPr lang="fr-FR" sz="1100" dirty="0" smtClean="0"/>
              <a:t> and R: </a:t>
            </a:r>
            <a:r>
              <a:rPr lang="fr-FR" sz="1100" dirty="0" err="1" smtClean="0"/>
              <a:t>Sampling</a:t>
            </a:r>
            <a:r>
              <a:rPr lang="fr-FR" sz="1100" dirty="0" smtClean="0"/>
              <a:t> points </a:t>
            </a:r>
            <a:endParaRPr lang="en-IN" sz="11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455" y="2355725"/>
            <a:ext cx="2304256" cy="182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9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5" y="644436"/>
            <a:ext cx="3312367" cy="243137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544875"/>
            <a:ext cx="3508661" cy="263049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544875"/>
            <a:ext cx="3674892" cy="263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9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76" y="1131590"/>
            <a:ext cx="3723299" cy="279141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79884" y="249261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Error</a:t>
            </a:r>
            <a:r>
              <a:rPr lang="fr-FR" dirty="0" smtClean="0"/>
              <a:t> for </a:t>
            </a:r>
            <a:r>
              <a:rPr lang="fr-FR" dirty="0" err="1" smtClean="0"/>
              <a:t>coarse</a:t>
            </a:r>
            <a:r>
              <a:rPr lang="fr-FR" dirty="0" smtClean="0"/>
              <a:t> </a:t>
            </a:r>
            <a:r>
              <a:rPr lang="fr-FR" dirty="0" err="1" smtClean="0"/>
              <a:t>mesh</a:t>
            </a:r>
            <a:endParaRPr lang="en-IN" dirty="0"/>
          </a:p>
        </p:txBody>
      </p:sp>
      <p:sp>
        <p:nvSpPr>
          <p:cNvPr id="6" name="ZoneTexte 5"/>
          <p:cNvSpPr txBox="1"/>
          <p:nvPr/>
        </p:nvSpPr>
        <p:spPr>
          <a:xfrm>
            <a:off x="2627784" y="26749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9 block transport </a:t>
            </a:r>
            <a:r>
              <a:rPr lang="fr-FR" dirty="0" err="1" smtClean="0"/>
              <a:t>equation</a:t>
            </a:r>
            <a:endParaRPr lang="en-IN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31590"/>
            <a:ext cx="3722400" cy="279141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915816" y="4587974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10 </a:t>
            </a:r>
            <a:r>
              <a:rPr lang="fr-FR" dirty="0" err="1" smtClean="0"/>
              <a:t>it</a:t>
            </a:r>
            <a:r>
              <a:rPr lang="fr-FR" dirty="0" smtClean="0"/>
              <a:t>, 100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respectively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633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3568" y="771550"/>
            <a:ext cx="712879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 smtClean="0"/>
              <a:t>Objective: Develop a  </a:t>
            </a:r>
            <a:r>
              <a:rPr lang="en-US" sz="1050" b="1" dirty="0"/>
              <a:t>suitable </a:t>
            </a:r>
            <a:r>
              <a:rPr lang="en-US" sz="1050" b="1" dirty="0" smtClean="0"/>
              <a:t>training strategy  in the parametric space to build  </a:t>
            </a:r>
            <a:r>
              <a:rPr lang="en-US" sz="1050" b="1" dirty="0"/>
              <a:t>a ROM model for a particle in </a:t>
            </a:r>
            <a:r>
              <a:rPr lang="en-US" sz="1050" b="1" dirty="0" smtClean="0"/>
              <a:t>a </a:t>
            </a:r>
            <a:r>
              <a:rPr lang="en-US" sz="1050" b="1" dirty="0" err="1" smtClean="0"/>
              <a:t>viscoleastic</a:t>
            </a:r>
            <a:r>
              <a:rPr lang="en-US" sz="1050" b="1" dirty="0" smtClean="0"/>
              <a:t> medium</a:t>
            </a:r>
          </a:p>
          <a:p>
            <a:endParaRPr lang="fr-FR" sz="1050" dirty="0" smtClean="0">
              <a:solidFill>
                <a:srgbClr val="FF0000"/>
              </a:solidFill>
            </a:endParaRPr>
          </a:p>
          <a:p>
            <a:endParaRPr lang="fr-FR" sz="1050" dirty="0">
              <a:solidFill>
                <a:srgbClr val="FF0000"/>
              </a:solidFill>
            </a:endParaRPr>
          </a:p>
          <a:p>
            <a:r>
              <a:rPr lang="fr-FR" sz="1050" dirty="0" smtClean="0">
                <a:solidFill>
                  <a:srgbClr val="FF0000"/>
                </a:solidFill>
              </a:rPr>
              <a:t>Training </a:t>
            </a:r>
            <a:r>
              <a:rPr lang="fr-FR" sz="1050" dirty="0" err="1">
                <a:solidFill>
                  <a:srgbClr val="FF0000"/>
                </a:solidFill>
              </a:rPr>
              <a:t>strategy</a:t>
            </a:r>
            <a:r>
              <a:rPr lang="fr-FR" sz="1050" dirty="0">
                <a:solidFill>
                  <a:srgbClr val="FF0000"/>
                </a:solidFill>
              </a:rPr>
              <a:t> for a </a:t>
            </a:r>
            <a:r>
              <a:rPr lang="fr-FR" sz="1050" dirty="0" err="1">
                <a:solidFill>
                  <a:srgbClr val="FF0000"/>
                </a:solidFill>
              </a:rPr>
              <a:t>parametrised</a:t>
            </a:r>
            <a:r>
              <a:rPr lang="fr-FR" sz="1050" dirty="0">
                <a:solidFill>
                  <a:srgbClr val="FF0000"/>
                </a:solidFill>
              </a:rPr>
              <a:t> system: </a:t>
            </a:r>
          </a:p>
          <a:p>
            <a:pPr marL="742950" lvl="1" indent="-285750">
              <a:buFont typeface="+mj-lt"/>
              <a:buAutoNum type="romanUcPeriod"/>
            </a:pPr>
            <a:r>
              <a:rPr lang="fr-FR" sz="1050" dirty="0">
                <a:solidFill>
                  <a:srgbClr val="FF0000"/>
                </a:solidFill>
              </a:rPr>
              <a:t>1st </a:t>
            </a:r>
            <a:r>
              <a:rPr lang="fr-FR" sz="1050" dirty="0" err="1">
                <a:solidFill>
                  <a:srgbClr val="FF0000"/>
                </a:solidFill>
              </a:rPr>
              <a:t>Slide</a:t>
            </a:r>
            <a:r>
              <a:rPr lang="fr-FR" sz="1050" dirty="0">
                <a:solidFill>
                  <a:srgbClr val="FF0000"/>
                </a:solidFill>
              </a:rPr>
              <a:t> : Importance of training the model</a:t>
            </a:r>
            <a:r>
              <a:rPr lang="fr-FR" sz="1050" dirty="0" smtClean="0">
                <a:solidFill>
                  <a:srgbClr val="FF0000"/>
                </a:solidFill>
              </a:rPr>
              <a:t>:</a:t>
            </a:r>
            <a:endParaRPr lang="fr-FR" sz="1050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10464" y="8282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Plan-II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319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771550"/>
            <a:ext cx="7200800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fr-FR" sz="1050" dirty="0" smtClean="0">
              <a:solidFill>
                <a:srgbClr val="FF0000"/>
              </a:solidFill>
            </a:endParaRP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050" dirty="0" smtClean="0">
                <a:solidFill>
                  <a:srgbClr val="FF0000"/>
                </a:solidFill>
              </a:rPr>
              <a:t>Good </a:t>
            </a:r>
            <a:r>
              <a:rPr lang="fr-FR" sz="1050" dirty="0" err="1" smtClean="0">
                <a:solidFill>
                  <a:srgbClr val="FF0000"/>
                </a:solidFill>
              </a:rPr>
              <a:t>amount</a:t>
            </a:r>
            <a:r>
              <a:rPr lang="fr-FR" sz="1050" dirty="0" smtClean="0">
                <a:solidFill>
                  <a:srgbClr val="FF0000"/>
                </a:solidFill>
              </a:rPr>
              <a:t> of </a:t>
            </a:r>
            <a:r>
              <a:rPr lang="fr-FR" sz="1050" dirty="0" err="1" smtClean="0">
                <a:solidFill>
                  <a:srgbClr val="FF0000"/>
                </a:solidFill>
              </a:rPr>
              <a:t>literature</a:t>
            </a:r>
            <a:r>
              <a:rPr lang="fr-FR" sz="1050" dirty="0" smtClean="0">
                <a:solidFill>
                  <a:srgbClr val="FF0000"/>
                </a:solidFill>
              </a:rPr>
              <a:t> on the </a:t>
            </a:r>
            <a:r>
              <a:rPr lang="fr-FR" sz="1050" dirty="0" err="1" smtClean="0">
                <a:solidFill>
                  <a:srgbClr val="FF0000"/>
                </a:solidFill>
              </a:rPr>
              <a:t>error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estimators</a:t>
            </a:r>
            <a:r>
              <a:rPr lang="fr-FR" sz="1050" dirty="0" smtClean="0">
                <a:solidFill>
                  <a:srgbClr val="FF0000"/>
                </a:solidFill>
              </a:rPr>
              <a:t> but </a:t>
            </a:r>
            <a:r>
              <a:rPr lang="fr-FR" sz="1050" dirty="0" err="1" smtClean="0">
                <a:solidFill>
                  <a:srgbClr val="FF0000"/>
                </a:solidFill>
              </a:rPr>
              <a:t>very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problem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specific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050" dirty="0" smtClean="0">
                <a:solidFill>
                  <a:srgbClr val="FF0000"/>
                </a:solidFill>
              </a:rPr>
              <a:t>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050" dirty="0" smtClean="0">
                <a:solidFill>
                  <a:srgbClr val="FF0000"/>
                </a:solidFill>
              </a:rPr>
              <a:t>If the </a:t>
            </a:r>
            <a:r>
              <a:rPr lang="fr-FR" sz="1050" dirty="0" err="1" smtClean="0">
                <a:solidFill>
                  <a:srgbClr val="FF0000"/>
                </a:solidFill>
              </a:rPr>
              <a:t>problem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r>
              <a:rPr lang="fr-FR" sz="1050" dirty="0" err="1" smtClean="0">
                <a:solidFill>
                  <a:srgbClr val="FF0000"/>
                </a:solidFill>
              </a:rPr>
              <a:t>is</a:t>
            </a:r>
            <a:r>
              <a:rPr lang="fr-FR" sz="1050" dirty="0" smtClean="0">
                <a:solidFill>
                  <a:srgbClr val="FF0000"/>
                </a:solidFill>
              </a:rPr>
              <a:t> high </a:t>
            </a:r>
            <a:r>
              <a:rPr lang="fr-FR" sz="1050" dirty="0" err="1" smtClean="0">
                <a:solidFill>
                  <a:srgbClr val="FF0000"/>
                </a:solidFill>
              </a:rPr>
              <a:t>dimensional</a:t>
            </a:r>
            <a:r>
              <a:rPr lang="fr-FR" sz="1050" dirty="0" smtClean="0">
                <a:solidFill>
                  <a:srgbClr val="FF0000"/>
                </a:solidFill>
              </a:rPr>
              <a:t> system </a:t>
            </a:r>
            <a:r>
              <a:rPr lang="fr-FR" sz="1050" dirty="0" err="1" smtClean="0">
                <a:solidFill>
                  <a:srgbClr val="FF0000"/>
                </a:solidFill>
              </a:rPr>
              <a:t>like</a:t>
            </a:r>
            <a:r>
              <a:rPr lang="fr-FR" sz="1050" dirty="0" smtClean="0">
                <a:solidFill>
                  <a:srgbClr val="FF0000"/>
                </a:solidFill>
              </a:rPr>
              <a:t> </a:t>
            </a:r>
            <a:endParaRPr lang="fr-FR" sz="1050" dirty="0">
              <a:solidFill>
                <a:srgbClr val="FF0000"/>
              </a:solidFill>
            </a:endParaRPr>
          </a:p>
          <a:p>
            <a:pPr lvl="1"/>
            <a:r>
              <a:rPr lang="fr-FR" sz="1050" dirty="0" smtClean="0">
                <a:solidFill>
                  <a:srgbClr val="FF0000"/>
                </a:solidFill>
              </a:rPr>
              <a:t>Challenges </a:t>
            </a:r>
            <a:r>
              <a:rPr lang="fr-FR" sz="1050" dirty="0" err="1">
                <a:solidFill>
                  <a:srgbClr val="FF0000"/>
                </a:solidFill>
              </a:rPr>
              <a:t>with</a:t>
            </a:r>
            <a:r>
              <a:rPr lang="fr-FR" sz="1050" dirty="0">
                <a:solidFill>
                  <a:srgbClr val="FF0000"/>
                </a:solidFill>
              </a:rPr>
              <a:t> </a:t>
            </a:r>
            <a:r>
              <a:rPr lang="fr-FR" sz="1050" dirty="0" err="1">
                <a:solidFill>
                  <a:srgbClr val="FF0000"/>
                </a:solidFill>
              </a:rPr>
              <a:t>previous</a:t>
            </a:r>
            <a:r>
              <a:rPr lang="fr-FR" sz="1050" dirty="0">
                <a:solidFill>
                  <a:srgbClr val="FF0000"/>
                </a:solidFill>
              </a:rPr>
              <a:t> </a:t>
            </a:r>
            <a:r>
              <a:rPr lang="fr-FR" sz="1050" dirty="0" err="1">
                <a:solidFill>
                  <a:srgbClr val="FF0000"/>
                </a:solidFill>
              </a:rPr>
              <a:t>Error</a:t>
            </a:r>
            <a:r>
              <a:rPr lang="fr-FR" sz="1050" dirty="0">
                <a:solidFill>
                  <a:srgbClr val="FF0000"/>
                </a:solidFill>
              </a:rPr>
              <a:t> </a:t>
            </a:r>
            <a:r>
              <a:rPr lang="fr-FR" sz="1050" dirty="0" err="1">
                <a:solidFill>
                  <a:srgbClr val="FF0000"/>
                </a:solidFill>
              </a:rPr>
              <a:t>estimators</a:t>
            </a:r>
            <a:r>
              <a:rPr lang="fr-FR" sz="1050" dirty="0">
                <a:solidFill>
                  <a:srgbClr val="FF0000"/>
                </a:solidFill>
              </a:rPr>
              <a:t>, </a:t>
            </a:r>
            <a:r>
              <a:rPr lang="fr-FR" sz="1050" dirty="0" err="1">
                <a:solidFill>
                  <a:srgbClr val="FF0000"/>
                </a:solidFill>
              </a:rPr>
              <a:t>only</a:t>
            </a:r>
            <a:r>
              <a:rPr lang="fr-FR" sz="1050" dirty="0">
                <a:solidFill>
                  <a:srgbClr val="FF0000"/>
                </a:solidFill>
              </a:rPr>
              <a:t> </a:t>
            </a:r>
            <a:r>
              <a:rPr lang="fr-FR" sz="1050" dirty="0" err="1">
                <a:solidFill>
                  <a:srgbClr val="FF0000"/>
                </a:solidFill>
              </a:rPr>
              <a:t>specific</a:t>
            </a:r>
            <a:r>
              <a:rPr lang="fr-FR" sz="1050" dirty="0">
                <a:solidFill>
                  <a:srgbClr val="FF0000"/>
                </a:solidFill>
              </a:rPr>
              <a:t> to certain </a:t>
            </a:r>
            <a:r>
              <a:rPr lang="fr-FR" sz="1050" dirty="0" err="1">
                <a:solidFill>
                  <a:srgbClr val="FF0000"/>
                </a:solidFill>
              </a:rPr>
              <a:t>problems</a:t>
            </a:r>
            <a:r>
              <a:rPr lang="fr-FR" sz="1050" dirty="0">
                <a:solidFill>
                  <a:srgbClr val="FF0000"/>
                </a:solidFill>
              </a:rPr>
              <a:t>. No </a:t>
            </a:r>
            <a:r>
              <a:rPr lang="fr-FR" sz="1050" dirty="0" err="1">
                <a:solidFill>
                  <a:srgbClr val="FF0000"/>
                </a:solidFill>
              </a:rPr>
              <a:t>error</a:t>
            </a:r>
            <a:r>
              <a:rPr lang="fr-FR" sz="1050" dirty="0">
                <a:solidFill>
                  <a:srgbClr val="FF0000"/>
                </a:solidFill>
              </a:rPr>
              <a:t> </a:t>
            </a:r>
            <a:r>
              <a:rPr lang="fr-FR" sz="1050" dirty="0" err="1">
                <a:solidFill>
                  <a:srgbClr val="FF0000"/>
                </a:solidFill>
              </a:rPr>
              <a:t>estimators</a:t>
            </a:r>
            <a:r>
              <a:rPr lang="fr-FR" sz="1050" dirty="0">
                <a:solidFill>
                  <a:srgbClr val="FF0000"/>
                </a:solidFill>
              </a:rPr>
              <a:t> for </a:t>
            </a:r>
            <a:r>
              <a:rPr lang="fr-FR" sz="1050" dirty="0" err="1">
                <a:solidFill>
                  <a:srgbClr val="FF0000"/>
                </a:solidFill>
              </a:rPr>
              <a:t>complex</a:t>
            </a:r>
            <a:r>
              <a:rPr lang="fr-FR" sz="1050" dirty="0">
                <a:solidFill>
                  <a:srgbClr val="FF0000"/>
                </a:solidFill>
              </a:rPr>
              <a:t> </a:t>
            </a:r>
            <a:r>
              <a:rPr lang="fr-FR" sz="1050" dirty="0" err="1">
                <a:solidFill>
                  <a:srgbClr val="FF0000"/>
                </a:solidFill>
              </a:rPr>
              <a:t>problems</a:t>
            </a:r>
            <a:r>
              <a:rPr lang="fr-FR" sz="1050" dirty="0">
                <a:solidFill>
                  <a:srgbClr val="FF0000"/>
                </a:solidFill>
              </a:rPr>
              <a:t> as </a:t>
            </a:r>
            <a:r>
              <a:rPr lang="fr-FR" sz="1050" dirty="0" err="1">
                <a:solidFill>
                  <a:srgbClr val="FF0000"/>
                </a:solidFill>
              </a:rPr>
              <a:t>such</a:t>
            </a:r>
            <a:r>
              <a:rPr lang="fr-FR" sz="1050" dirty="0">
                <a:solidFill>
                  <a:srgbClr val="FF0000"/>
                </a:solidFill>
              </a:rPr>
              <a:t>.</a:t>
            </a:r>
          </a:p>
          <a:p>
            <a:pPr marL="742950" lvl="1" indent="-285750">
              <a:buFont typeface="+mj-lt"/>
              <a:buAutoNum type="romanUcPeriod"/>
            </a:pPr>
            <a:endParaRPr lang="fr-FR" sz="1050" dirty="0">
              <a:solidFill>
                <a:srgbClr val="FF0000"/>
              </a:solidFill>
            </a:endParaRPr>
          </a:p>
          <a:p>
            <a:pPr marL="1143000" lvl="2" indent="-228600">
              <a:buFont typeface="+mj-lt"/>
              <a:buAutoNum type="alphaLcParenR"/>
            </a:pPr>
            <a:r>
              <a:rPr lang="fr-FR" sz="1050" dirty="0">
                <a:solidFill>
                  <a:srgbClr val="FF0000"/>
                </a:solidFill>
              </a:rPr>
              <a:t>To </a:t>
            </a:r>
            <a:r>
              <a:rPr lang="fr-FR" sz="1050" dirty="0" err="1">
                <a:solidFill>
                  <a:srgbClr val="FF0000"/>
                </a:solidFill>
              </a:rPr>
              <a:t>give</a:t>
            </a:r>
            <a:r>
              <a:rPr lang="fr-FR" sz="1050" dirty="0">
                <a:solidFill>
                  <a:srgbClr val="FF0000"/>
                </a:solidFill>
              </a:rPr>
              <a:t> up </a:t>
            </a:r>
            <a:r>
              <a:rPr lang="fr-FR" sz="1050" dirty="0" err="1">
                <a:solidFill>
                  <a:srgbClr val="FF0000"/>
                </a:solidFill>
              </a:rPr>
              <a:t>such</a:t>
            </a:r>
            <a:r>
              <a:rPr lang="fr-FR" sz="1050" dirty="0">
                <a:solidFill>
                  <a:srgbClr val="FF0000"/>
                </a:solidFill>
              </a:rPr>
              <a:t> </a:t>
            </a:r>
            <a:r>
              <a:rPr lang="fr-FR" sz="1050" dirty="0" err="1">
                <a:solidFill>
                  <a:srgbClr val="FF0000"/>
                </a:solidFill>
              </a:rPr>
              <a:t>rigorous</a:t>
            </a:r>
            <a:r>
              <a:rPr lang="fr-FR" sz="1050" dirty="0">
                <a:solidFill>
                  <a:srgbClr val="FF0000"/>
                </a:solidFill>
              </a:rPr>
              <a:t> and </a:t>
            </a:r>
            <a:r>
              <a:rPr lang="fr-FR" sz="1050" dirty="0" err="1">
                <a:solidFill>
                  <a:srgbClr val="FF0000"/>
                </a:solidFill>
              </a:rPr>
              <a:t>deterministic</a:t>
            </a:r>
            <a:r>
              <a:rPr lang="fr-FR" sz="1050" dirty="0">
                <a:solidFill>
                  <a:srgbClr val="FF0000"/>
                </a:solidFill>
              </a:rPr>
              <a:t> </a:t>
            </a:r>
            <a:r>
              <a:rPr lang="fr-FR" sz="1050" dirty="0" err="1">
                <a:solidFill>
                  <a:srgbClr val="FF0000"/>
                </a:solidFill>
              </a:rPr>
              <a:t>error</a:t>
            </a:r>
            <a:r>
              <a:rPr lang="fr-FR" sz="1050" dirty="0">
                <a:solidFill>
                  <a:srgbClr val="FF0000"/>
                </a:solidFill>
              </a:rPr>
              <a:t> </a:t>
            </a:r>
            <a:r>
              <a:rPr lang="fr-FR" sz="1050" dirty="0" err="1">
                <a:solidFill>
                  <a:srgbClr val="FF0000"/>
                </a:solidFill>
              </a:rPr>
              <a:t>estimators</a:t>
            </a:r>
            <a:r>
              <a:rPr lang="fr-FR" sz="1050" dirty="0">
                <a:solidFill>
                  <a:srgbClr val="FF0000"/>
                </a:solidFill>
              </a:rPr>
              <a:t> </a:t>
            </a:r>
            <a:r>
              <a:rPr lang="fr-FR" sz="1050" dirty="0" err="1">
                <a:solidFill>
                  <a:srgbClr val="FF0000"/>
                </a:solidFill>
              </a:rPr>
              <a:t>very</a:t>
            </a:r>
            <a:r>
              <a:rPr lang="fr-FR" sz="1050" dirty="0">
                <a:solidFill>
                  <a:srgbClr val="FF0000"/>
                </a:solidFill>
              </a:rPr>
              <a:t> </a:t>
            </a:r>
            <a:r>
              <a:rPr lang="fr-FR" sz="1050" dirty="0" err="1">
                <a:solidFill>
                  <a:srgbClr val="FF0000"/>
                </a:solidFill>
              </a:rPr>
              <a:t>problem</a:t>
            </a:r>
            <a:r>
              <a:rPr lang="fr-FR" sz="1050" dirty="0">
                <a:solidFill>
                  <a:srgbClr val="FF0000"/>
                </a:solidFill>
              </a:rPr>
              <a:t> </a:t>
            </a:r>
            <a:r>
              <a:rPr lang="fr-FR" sz="1050" dirty="0" err="1">
                <a:solidFill>
                  <a:srgbClr val="FF0000"/>
                </a:solidFill>
              </a:rPr>
              <a:t>specific</a:t>
            </a:r>
            <a:endParaRPr lang="fr-FR" sz="1050" dirty="0">
              <a:solidFill>
                <a:srgbClr val="FF0000"/>
              </a:solidFill>
            </a:endParaRPr>
          </a:p>
          <a:p>
            <a:pPr marL="1143000" lvl="2" indent="-228600">
              <a:buFont typeface="+mj-lt"/>
              <a:buAutoNum type="alphaLcParenR"/>
            </a:pPr>
            <a:r>
              <a:rPr lang="fr-FR" sz="1050" dirty="0">
                <a:solidFill>
                  <a:srgbClr val="FF0000"/>
                </a:solidFill>
              </a:rPr>
              <a:t>More </a:t>
            </a:r>
            <a:r>
              <a:rPr lang="fr-FR" sz="1050" dirty="0" err="1">
                <a:solidFill>
                  <a:srgbClr val="FF0000"/>
                </a:solidFill>
              </a:rPr>
              <a:t>robust</a:t>
            </a:r>
            <a:r>
              <a:rPr lang="fr-FR" sz="1050" dirty="0">
                <a:solidFill>
                  <a:srgbClr val="FF0000"/>
                </a:solidFill>
              </a:rPr>
              <a:t> </a:t>
            </a:r>
            <a:r>
              <a:rPr lang="fr-FR" sz="1050" dirty="0" err="1">
                <a:solidFill>
                  <a:srgbClr val="FF0000"/>
                </a:solidFill>
              </a:rPr>
              <a:t>methods</a:t>
            </a:r>
            <a:r>
              <a:rPr lang="fr-FR" sz="1050" dirty="0">
                <a:solidFill>
                  <a:srgbClr val="FF0000"/>
                </a:solidFill>
              </a:rPr>
              <a:t> </a:t>
            </a:r>
            <a:r>
              <a:rPr lang="fr-FR" sz="1050" dirty="0" err="1">
                <a:solidFill>
                  <a:srgbClr val="FF0000"/>
                </a:solidFill>
              </a:rPr>
              <a:t>needed</a:t>
            </a:r>
            <a:r>
              <a:rPr lang="fr-FR" sz="1050" dirty="0">
                <a:solidFill>
                  <a:srgbClr val="FF0000"/>
                </a:solidFill>
              </a:rPr>
              <a:t> </a:t>
            </a:r>
            <a:r>
              <a:rPr lang="fr-FR" sz="1050" dirty="0" err="1">
                <a:solidFill>
                  <a:srgbClr val="FF0000"/>
                </a:solidFill>
              </a:rPr>
              <a:t>such</a:t>
            </a:r>
            <a:r>
              <a:rPr lang="fr-FR" sz="1050" dirty="0">
                <a:solidFill>
                  <a:srgbClr val="FF0000"/>
                </a:solidFill>
              </a:rPr>
              <a:t> </a:t>
            </a:r>
            <a:r>
              <a:rPr lang="fr-FR" sz="1050" dirty="0" err="1">
                <a:solidFill>
                  <a:srgbClr val="FF0000"/>
                </a:solidFill>
              </a:rPr>
              <a:t>that</a:t>
            </a:r>
            <a:r>
              <a:rPr lang="fr-FR" sz="1050" dirty="0">
                <a:solidFill>
                  <a:srgbClr val="FF0000"/>
                </a:solidFill>
              </a:rPr>
              <a:t> </a:t>
            </a:r>
            <a:r>
              <a:rPr lang="fr-FR" sz="1050" dirty="0" err="1">
                <a:solidFill>
                  <a:srgbClr val="FF0000"/>
                </a:solidFill>
              </a:rPr>
              <a:t>it</a:t>
            </a:r>
            <a:r>
              <a:rPr lang="fr-FR" sz="1050" dirty="0">
                <a:solidFill>
                  <a:srgbClr val="FF0000"/>
                </a:solidFill>
              </a:rPr>
              <a:t> </a:t>
            </a:r>
            <a:r>
              <a:rPr lang="fr-FR" sz="1050" dirty="0" err="1">
                <a:solidFill>
                  <a:srgbClr val="FF0000"/>
                </a:solidFill>
              </a:rPr>
              <a:t>can</a:t>
            </a:r>
            <a:r>
              <a:rPr lang="fr-FR" sz="1050" dirty="0">
                <a:solidFill>
                  <a:srgbClr val="FF0000"/>
                </a:solidFill>
              </a:rPr>
              <a:t> </a:t>
            </a:r>
            <a:r>
              <a:rPr lang="fr-FR" sz="1050" dirty="0" err="1">
                <a:solidFill>
                  <a:srgbClr val="FF0000"/>
                </a:solidFill>
              </a:rPr>
              <a:t>be</a:t>
            </a:r>
            <a:r>
              <a:rPr lang="fr-FR" sz="1050" dirty="0">
                <a:solidFill>
                  <a:srgbClr val="FF0000"/>
                </a:solidFill>
              </a:rPr>
              <a:t> </a:t>
            </a:r>
            <a:r>
              <a:rPr lang="fr-FR" sz="1050" dirty="0" err="1">
                <a:solidFill>
                  <a:srgbClr val="FF0000"/>
                </a:solidFill>
              </a:rPr>
              <a:t>treated</a:t>
            </a:r>
            <a:r>
              <a:rPr lang="fr-FR" sz="1050" dirty="0">
                <a:solidFill>
                  <a:srgbClr val="FF0000"/>
                </a:solidFill>
              </a:rPr>
              <a:t> as </a:t>
            </a:r>
            <a:r>
              <a:rPr lang="fr-FR" sz="1050" dirty="0" err="1">
                <a:solidFill>
                  <a:srgbClr val="FF0000"/>
                </a:solidFill>
              </a:rPr>
              <a:t>ablck</a:t>
            </a:r>
            <a:r>
              <a:rPr lang="fr-FR" sz="1050" dirty="0">
                <a:solidFill>
                  <a:srgbClr val="FF0000"/>
                </a:solidFill>
              </a:rPr>
              <a:t> box </a:t>
            </a:r>
            <a:r>
              <a:rPr lang="fr-FR" sz="1050" dirty="0" err="1">
                <a:solidFill>
                  <a:srgbClr val="FF0000"/>
                </a:solidFill>
              </a:rPr>
              <a:t>irreespective</a:t>
            </a:r>
            <a:r>
              <a:rPr lang="fr-FR" sz="1050" dirty="0">
                <a:solidFill>
                  <a:srgbClr val="FF0000"/>
                </a:solidFill>
              </a:rPr>
              <a:t> of </a:t>
            </a:r>
            <a:r>
              <a:rPr lang="fr-FR" sz="1050" dirty="0" err="1">
                <a:solidFill>
                  <a:srgbClr val="FF0000"/>
                </a:solidFill>
              </a:rPr>
              <a:t>any</a:t>
            </a:r>
            <a:r>
              <a:rPr lang="fr-FR" sz="1050" dirty="0">
                <a:solidFill>
                  <a:srgbClr val="FF0000"/>
                </a:solidFill>
              </a:rPr>
              <a:t> </a:t>
            </a:r>
            <a:r>
              <a:rPr lang="fr-FR" sz="1050" dirty="0" err="1">
                <a:solidFill>
                  <a:srgbClr val="FF0000"/>
                </a:solidFill>
              </a:rPr>
              <a:t>problem</a:t>
            </a:r>
            <a:r>
              <a:rPr lang="fr-FR" sz="1050" dirty="0">
                <a:solidFill>
                  <a:srgbClr val="FF0000"/>
                </a:solidFill>
              </a:rPr>
              <a:t> </a:t>
            </a:r>
            <a:r>
              <a:rPr lang="fr-FR" sz="1050" dirty="0" err="1">
                <a:solidFill>
                  <a:srgbClr val="FF0000"/>
                </a:solidFill>
              </a:rPr>
              <a:t>definition</a:t>
            </a:r>
            <a:r>
              <a:rPr lang="fr-FR" sz="1050" dirty="0">
                <a:solidFill>
                  <a:srgbClr val="FF0000"/>
                </a:solidFill>
              </a:rPr>
              <a:t> </a:t>
            </a:r>
            <a:r>
              <a:rPr lang="fr-FR" sz="1050" dirty="0" err="1">
                <a:solidFill>
                  <a:srgbClr val="FF0000"/>
                </a:solidFill>
              </a:rPr>
              <a:t>should</a:t>
            </a:r>
            <a:r>
              <a:rPr lang="fr-FR" sz="1050" dirty="0">
                <a:solidFill>
                  <a:srgbClr val="FF0000"/>
                </a:solidFill>
              </a:rPr>
              <a:t> </a:t>
            </a:r>
            <a:r>
              <a:rPr lang="fr-FR" sz="1050" dirty="0" err="1">
                <a:solidFill>
                  <a:srgbClr val="FF0000"/>
                </a:solidFill>
              </a:rPr>
              <a:t>be</a:t>
            </a:r>
            <a:r>
              <a:rPr lang="fr-FR" sz="1050" dirty="0">
                <a:solidFill>
                  <a:srgbClr val="FF0000"/>
                </a:solidFill>
              </a:rPr>
              <a:t> able to </a:t>
            </a:r>
            <a:r>
              <a:rPr lang="fr-FR" sz="1050" dirty="0" err="1">
                <a:solidFill>
                  <a:srgbClr val="FF0000"/>
                </a:solidFill>
              </a:rPr>
              <a:t>smple</a:t>
            </a:r>
            <a:r>
              <a:rPr lang="fr-FR" sz="1050" dirty="0">
                <a:solidFill>
                  <a:srgbClr val="FF0000"/>
                </a:solidFill>
              </a:rPr>
              <a:t> or train the model</a:t>
            </a:r>
          </a:p>
          <a:p>
            <a:pPr marL="1143000" lvl="2" indent="-228600">
              <a:buFont typeface="+mj-lt"/>
              <a:buAutoNum type="alphaLcParenR"/>
            </a:pPr>
            <a:r>
              <a:rPr lang="fr-FR" sz="1050" dirty="0" err="1">
                <a:solidFill>
                  <a:srgbClr val="FF0000"/>
                </a:solidFill>
              </a:rPr>
              <a:t>Based</a:t>
            </a:r>
            <a:r>
              <a:rPr lang="fr-FR" sz="1050" dirty="0">
                <a:solidFill>
                  <a:srgbClr val="FF0000"/>
                </a:solidFill>
              </a:rPr>
              <a:t> on </a:t>
            </a:r>
            <a:r>
              <a:rPr lang="fr-FR" sz="1050" dirty="0" err="1">
                <a:solidFill>
                  <a:srgbClr val="FF0000"/>
                </a:solidFill>
              </a:rPr>
              <a:t>statistical</a:t>
            </a:r>
            <a:r>
              <a:rPr lang="fr-FR" sz="1050" dirty="0">
                <a:solidFill>
                  <a:srgbClr val="FF0000"/>
                </a:solidFill>
              </a:rPr>
              <a:t> </a:t>
            </a:r>
            <a:r>
              <a:rPr lang="fr-FR" sz="1050" dirty="0" err="1">
                <a:solidFill>
                  <a:srgbClr val="FF0000"/>
                </a:solidFill>
              </a:rPr>
              <a:t>error</a:t>
            </a:r>
            <a:r>
              <a:rPr lang="fr-FR" sz="1050" dirty="0">
                <a:solidFill>
                  <a:srgbClr val="FF0000"/>
                </a:solidFill>
              </a:rPr>
              <a:t> </a:t>
            </a:r>
            <a:r>
              <a:rPr lang="fr-FR" sz="1050" dirty="0" err="1">
                <a:solidFill>
                  <a:srgbClr val="FF0000"/>
                </a:solidFill>
              </a:rPr>
              <a:t>estimates</a:t>
            </a:r>
            <a:r>
              <a:rPr lang="fr-FR" sz="1050" dirty="0">
                <a:solidFill>
                  <a:srgbClr val="FF0000"/>
                </a:solidFill>
              </a:rPr>
              <a:t>/</a:t>
            </a:r>
            <a:r>
              <a:rPr lang="fr-FR" sz="1050" dirty="0" err="1">
                <a:solidFill>
                  <a:srgbClr val="FF0000"/>
                </a:solidFill>
              </a:rPr>
              <a:t>Statistical</a:t>
            </a:r>
            <a:r>
              <a:rPr lang="fr-FR" sz="1050" dirty="0">
                <a:solidFill>
                  <a:srgbClr val="FF0000"/>
                </a:solidFill>
              </a:rPr>
              <a:t> </a:t>
            </a:r>
            <a:r>
              <a:rPr lang="fr-FR" sz="1050" dirty="0" err="1">
                <a:solidFill>
                  <a:srgbClr val="FF0000"/>
                </a:solidFill>
              </a:rPr>
              <a:t>sampling</a:t>
            </a:r>
            <a:endParaRPr lang="en-IN" sz="1050" dirty="0"/>
          </a:p>
        </p:txBody>
      </p:sp>
      <p:sp>
        <p:nvSpPr>
          <p:cNvPr id="3" name="Rectangle 2"/>
          <p:cNvSpPr/>
          <p:nvPr/>
        </p:nvSpPr>
        <p:spPr>
          <a:xfrm>
            <a:off x="683568" y="157612"/>
            <a:ext cx="2592288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Challenges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318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755576" y="771550"/>
            <a:ext cx="292413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sz="14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Timeline</a:t>
            </a:r>
            <a:r>
              <a:rPr lang="fr-FR" sz="1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First </a:t>
            </a:r>
            <a:r>
              <a:rPr lang="fr-FR" sz="14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year</a:t>
            </a:r>
            <a:r>
              <a:rPr lang="fr-FR" sz="1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the </a:t>
            </a:r>
            <a:r>
              <a:rPr lang="fr-FR" sz="14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endParaRPr lang="fr-FR" sz="14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011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93207" y="771550"/>
            <a:ext cx="779521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000" dirty="0" err="1" smtClean="0"/>
              <a:t>Although</a:t>
            </a:r>
            <a:r>
              <a:rPr lang="fr-FR" sz="1000" dirty="0" smtClean="0"/>
              <a:t> </a:t>
            </a:r>
            <a:r>
              <a:rPr lang="fr-FR" sz="1000" dirty="0" err="1" smtClean="0"/>
              <a:t>there</a:t>
            </a:r>
            <a:r>
              <a:rPr lang="fr-FR" sz="1000" dirty="0" smtClean="0"/>
              <a:t> are </a:t>
            </a:r>
            <a:r>
              <a:rPr lang="fr-FR" sz="1000" dirty="0" err="1" smtClean="0"/>
              <a:t>research</a:t>
            </a:r>
            <a:r>
              <a:rPr lang="fr-FR" sz="1000" dirty="0" smtClean="0"/>
              <a:t> on </a:t>
            </a:r>
            <a:r>
              <a:rPr lang="fr-FR" sz="1000" dirty="0" err="1" smtClean="0"/>
              <a:t>error</a:t>
            </a:r>
            <a:r>
              <a:rPr lang="fr-FR" sz="1000" dirty="0" smtClean="0"/>
              <a:t> </a:t>
            </a:r>
            <a:r>
              <a:rPr lang="fr-FR" sz="1000" dirty="0" err="1" smtClean="0"/>
              <a:t>estimators</a:t>
            </a:r>
            <a:r>
              <a:rPr lang="fr-FR" sz="1000" dirty="0" smtClean="0"/>
              <a:t> </a:t>
            </a:r>
            <a:r>
              <a:rPr lang="fr-FR" sz="1000" dirty="0" err="1" smtClean="0"/>
              <a:t>based</a:t>
            </a:r>
            <a:r>
              <a:rPr lang="fr-FR" sz="1000" dirty="0" smtClean="0"/>
              <a:t> on non affine </a:t>
            </a:r>
            <a:r>
              <a:rPr lang="fr-FR" sz="1000" dirty="0" err="1" smtClean="0"/>
              <a:t>PPDEs</a:t>
            </a:r>
            <a:r>
              <a:rPr lang="fr-FR" sz="1000" dirty="0" smtClean="0"/>
              <a:t>. 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000" dirty="0"/>
              <a:t>Stable interpolation </a:t>
            </a:r>
            <a:r>
              <a:rPr lang="fr-FR" sz="1000" dirty="0" err="1"/>
              <a:t>procedure</a:t>
            </a:r>
            <a:r>
              <a:rPr lang="fr-FR" sz="1000" dirty="0"/>
              <a:t> for non affine or </a:t>
            </a:r>
            <a:r>
              <a:rPr lang="fr-FR" sz="1000" dirty="0" err="1"/>
              <a:t>nonlinear</a:t>
            </a:r>
            <a:r>
              <a:rPr lang="fr-FR" sz="1000" dirty="0"/>
              <a:t> </a:t>
            </a:r>
            <a:r>
              <a:rPr lang="fr-FR" sz="1000" dirty="0" err="1"/>
              <a:t>parametric</a:t>
            </a:r>
            <a:r>
              <a:rPr lang="fr-FR" sz="1000" dirty="0"/>
              <a:t> </a:t>
            </a:r>
            <a:r>
              <a:rPr lang="fr-FR" sz="1000" dirty="0" err="1" smtClean="0"/>
              <a:t>problems</a:t>
            </a:r>
            <a:r>
              <a:rPr lang="fr-FR" sz="1000" dirty="0" smtClean="0"/>
              <a:t> </a:t>
            </a:r>
            <a:r>
              <a:rPr lang="fr-FR" sz="1000" dirty="0" err="1" smtClean="0"/>
              <a:t>such</a:t>
            </a:r>
            <a:r>
              <a:rPr lang="fr-FR" sz="1000" dirty="0" smtClean="0"/>
              <a:t> as 	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000" dirty="0" smtClean="0"/>
              <a:t>EIM </a:t>
            </a:r>
            <a:r>
              <a:rPr lang="fr-FR" sz="1000" dirty="0" err="1" smtClean="0"/>
              <a:t>is</a:t>
            </a:r>
            <a:r>
              <a:rPr lang="fr-FR" sz="1000" dirty="0" smtClean="0"/>
              <a:t> </a:t>
            </a:r>
            <a:r>
              <a:rPr lang="fr-FR" sz="1000" dirty="0" err="1" smtClean="0"/>
              <a:t>applied</a:t>
            </a:r>
            <a:r>
              <a:rPr lang="fr-FR" sz="1000" dirty="0" smtClean="0"/>
              <a:t> for interpolation on </a:t>
            </a:r>
            <a:r>
              <a:rPr lang="fr-FR" sz="1000" dirty="0" err="1" smtClean="0"/>
              <a:t>nonlinear</a:t>
            </a:r>
            <a:r>
              <a:rPr lang="fr-FR" sz="1000" dirty="0" smtClean="0"/>
              <a:t> </a:t>
            </a:r>
            <a:r>
              <a:rPr lang="fr-FR" sz="1000" dirty="0" err="1" smtClean="0"/>
              <a:t>terms</a:t>
            </a:r>
            <a:r>
              <a:rPr lang="fr-FR" sz="1000" dirty="0" smtClean="0"/>
              <a:t> </a:t>
            </a:r>
            <a:r>
              <a:rPr lang="fr-FR" sz="1000" dirty="0" err="1" smtClean="0"/>
              <a:t>at</a:t>
            </a:r>
            <a:r>
              <a:rPr lang="fr-FR" sz="1000" dirty="0" smtClean="0"/>
              <a:t> </a:t>
            </a:r>
            <a:r>
              <a:rPr lang="fr-FR" sz="1000" dirty="0" err="1" smtClean="0"/>
              <a:t>each</a:t>
            </a:r>
            <a:r>
              <a:rPr lang="fr-FR" sz="1000" dirty="0" smtClean="0"/>
              <a:t> </a:t>
            </a:r>
            <a:r>
              <a:rPr lang="fr-FR" sz="1000" dirty="0" err="1" smtClean="0"/>
              <a:t>greedy</a:t>
            </a:r>
            <a:r>
              <a:rPr lang="fr-FR" sz="1000" dirty="0" smtClean="0"/>
              <a:t> </a:t>
            </a:r>
            <a:r>
              <a:rPr lang="fr-FR" sz="1000" dirty="0" err="1" smtClean="0"/>
              <a:t>selection</a:t>
            </a:r>
            <a:endParaRPr lang="fr-FR" sz="1000" dirty="0" smtClean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000" dirty="0" smtClean="0"/>
              <a:t>The </a:t>
            </a:r>
            <a:r>
              <a:rPr lang="fr-FR" sz="1000" dirty="0" err="1" smtClean="0"/>
              <a:t>problem</a:t>
            </a:r>
            <a:r>
              <a:rPr lang="fr-FR" sz="1000" dirty="0" smtClean="0"/>
              <a:t> </a:t>
            </a:r>
            <a:r>
              <a:rPr lang="fr-FR" sz="1000" dirty="0" err="1" smtClean="0"/>
              <a:t>we</a:t>
            </a:r>
            <a:r>
              <a:rPr lang="fr-FR" sz="1000" dirty="0" smtClean="0"/>
              <a:t> </a:t>
            </a:r>
            <a:r>
              <a:rPr lang="fr-FR" sz="1000" dirty="0" err="1" smtClean="0"/>
              <a:t>try</a:t>
            </a:r>
            <a:r>
              <a:rPr lang="fr-FR" sz="1000" dirty="0" smtClean="0"/>
              <a:t> to </a:t>
            </a:r>
            <a:r>
              <a:rPr lang="fr-FR" sz="1000" dirty="0" err="1" smtClean="0"/>
              <a:t>address</a:t>
            </a:r>
            <a:r>
              <a:rPr lang="fr-FR" sz="1000" dirty="0" smtClean="0"/>
              <a:t> </a:t>
            </a:r>
            <a:r>
              <a:rPr lang="fr-FR" sz="1000" dirty="0" err="1" smtClean="0"/>
              <a:t>here</a:t>
            </a:r>
            <a:r>
              <a:rPr lang="fr-FR" sz="1000" dirty="0" smtClean="0"/>
              <a:t> </a:t>
            </a:r>
            <a:r>
              <a:rPr lang="fr-FR" sz="1000" dirty="0" err="1" smtClean="0"/>
              <a:t>is</a:t>
            </a:r>
            <a:r>
              <a:rPr lang="fr-FR" sz="1000" dirty="0" smtClean="0"/>
              <a:t> for the </a:t>
            </a:r>
            <a:r>
              <a:rPr lang="fr-FR" sz="1000" dirty="0" err="1" smtClean="0"/>
              <a:t>problems</a:t>
            </a:r>
            <a:r>
              <a:rPr lang="fr-FR" sz="1000" dirty="0" smtClean="0"/>
              <a:t> </a:t>
            </a:r>
            <a:r>
              <a:rPr lang="fr-FR" sz="1000" dirty="0" err="1" smtClean="0"/>
              <a:t>where</a:t>
            </a:r>
            <a:r>
              <a:rPr lang="fr-FR" sz="1000" dirty="0" smtClean="0"/>
              <a:t> </a:t>
            </a:r>
            <a:r>
              <a:rPr lang="fr-FR" sz="1000" b="1" dirty="0" err="1" smtClean="0">
                <a:solidFill>
                  <a:srgbClr val="00B050"/>
                </a:solidFill>
              </a:rPr>
              <a:t>coercivity</a:t>
            </a:r>
            <a:r>
              <a:rPr lang="fr-FR" sz="1000" b="1" dirty="0" smtClean="0">
                <a:solidFill>
                  <a:srgbClr val="00B050"/>
                </a:solidFill>
              </a:rPr>
              <a:t> condition </a:t>
            </a:r>
            <a:r>
              <a:rPr lang="fr-FR" sz="1000" b="1" dirty="0" err="1" smtClean="0">
                <a:solidFill>
                  <a:srgbClr val="00B050"/>
                </a:solidFill>
              </a:rPr>
              <a:t>is</a:t>
            </a:r>
            <a:r>
              <a:rPr lang="fr-FR" sz="1000" b="1" dirty="0" smtClean="0">
                <a:solidFill>
                  <a:srgbClr val="00B050"/>
                </a:solidFill>
              </a:rPr>
              <a:t> not met and/or  </a:t>
            </a:r>
            <a:r>
              <a:rPr lang="fr-FR" sz="1000" b="1" dirty="0" err="1" smtClean="0">
                <a:solidFill>
                  <a:srgbClr val="00B050"/>
                </a:solidFill>
              </a:rPr>
              <a:t>when</a:t>
            </a:r>
            <a:r>
              <a:rPr lang="fr-FR" sz="1000" b="1" dirty="0" smtClean="0">
                <a:solidFill>
                  <a:srgbClr val="00B050"/>
                </a:solidFill>
              </a:rPr>
              <a:t> </a:t>
            </a:r>
            <a:r>
              <a:rPr lang="fr-FR" sz="1000" b="1" dirty="0" err="1" smtClean="0">
                <a:solidFill>
                  <a:srgbClr val="00B050"/>
                </a:solidFill>
              </a:rPr>
              <a:t>error</a:t>
            </a:r>
            <a:r>
              <a:rPr lang="fr-FR" sz="1000" b="1" dirty="0" smtClean="0">
                <a:solidFill>
                  <a:srgbClr val="00B050"/>
                </a:solidFill>
              </a:rPr>
              <a:t> </a:t>
            </a:r>
            <a:r>
              <a:rPr lang="fr-FR" sz="1000" b="1" dirty="0" err="1" smtClean="0">
                <a:solidFill>
                  <a:srgbClr val="00B050"/>
                </a:solidFill>
              </a:rPr>
              <a:t>estimators</a:t>
            </a:r>
            <a:r>
              <a:rPr lang="fr-FR" sz="1000" b="1" dirty="0" smtClean="0">
                <a:solidFill>
                  <a:srgbClr val="00B050"/>
                </a:solidFill>
              </a:rPr>
              <a:t> are </a:t>
            </a:r>
            <a:r>
              <a:rPr lang="fr-FR" sz="1000" b="1" dirty="0" err="1" smtClean="0">
                <a:solidFill>
                  <a:srgbClr val="00B050"/>
                </a:solidFill>
              </a:rPr>
              <a:t>difficult</a:t>
            </a:r>
            <a:r>
              <a:rPr lang="fr-FR" sz="1000" b="1" dirty="0" smtClean="0">
                <a:solidFill>
                  <a:srgbClr val="00B050"/>
                </a:solidFill>
              </a:rPr>
              <a:t> to </a:t>
            </a:r>
            <a:r>
              <a:rPr lang="fr-FR" sz="1000" b="1" dirty="0" err="1" smtClean="0">
                <a:solidFill>
                  <a:srgbClr val="00B050"/>
                </a:solidFill>
              </a:rPr>
              <a:t>construct</a:t>
            </a:r>
            <a:r>
              <a:rPr lang="fr-FR" sz="1000" b="1" dirty="0" smtClean="0">
                <a:solidFill>
                  <a:srgbClr val="00B050"/>
                </a:solidFill>
              </a:rPr>
              <a:t> or are  not </a:t>
            </a:r>
            <a:r>
              <a:rPr lang="fr-FR" sz="1000" b="1" dirty="0" err="1" smtClean="0">
                <a:solidFill>
                  <a:srgbClr val="00B050"/>
                </a:solidFill>
              </a:rPr>
              <a:t>available</a:t>
            </a:r>
            <a:r>
              <a:rPr lang="fr-FR" sz="1000" b="1" dirty="0" smtClean="0">
                <a:solidFill>
                  <a:srgbClr val="00B050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000" dirty="0" err="1" smtClean="0"/>
              <a:t>Proposing</a:t>
            </a:r>
            <a:r>
              <a:rPr lang="fr-FR" sz="1000" dirty="0" smtClean="0"/>
              <a:t> a </a:t>
            </a:r>
            <a:r>
              <a:rPr lang="fr-FR" sz="1000" dirty="0" err="1" smtClean="0"/>
              <a:t>strategy</a:t>
            </a:r>
            <a:r>
              <a:rPr lang="fr-FR" sz="1000" dirty="0" smtClean="0"/>
              <a:t> for </a:t>
            </a:r>
            <a:r>
              <a:rPr lang="fr-FR" sz="1000" dirty="0" err="1" smtClean="0"/>
              <a:t>sampling</a:t>
            </a:r>
            <a:r>
              <a:rPr lang="fr-FR" sz="1000" dirty="0" smtClean="0"/>
              <a:t> </a:t>
            </a:r>
            <a:r>
              <a:rPr lang="fr-FR" sz="1000" dirty="0" err="1" smtClean="0"/>
              <a:t>without</a:t>
            </a:r>
            <a:r>
              <a:rPr lang="fr-FR" sz="1000" dirty="0" smtClean="0"/>
              <a:t> </a:t>
            </a:r>
            <a:r>
              <a:rPr lang="fr-FR" sz="1000" dirty="0" err="1" smtClean="0"/>
              <a:t>error</a:t>
            </a:r>
            <a:r>
              <a:rPr lang="fr-FR" sz="1000" dirty="0" smtClean="0"/>
              <a:t> </a:t>
            </a:r>
            <a:r>
              <a:rPr lang="fr-FR" sz="1000" dirty="0" err="1" smtClean="0"/>
              <a:t>estimators</a:t>
            </a:r>
            <a:r>
              <a:rPr lang="fr-FR" sz="1000" dirty="0" smtClean="0"/>
              <a:t> but </a:t>
            </a:r>
            <a:r>
              <a:rPr lang="fr-FR" sz="1000" dirty="0" err="1" smtClean="0"/>
              <a:t>based</a:t>
            </a:r>
            <a:r>
              <a:rPr lang="fr-FR" sz="1000" dirty="0" smtClean="0"/>
              <a:t> on </a:t>
            </a:r>
            <a:r>
              <a:rPr lang="fr-FR" sz="1000" dirty="0" err="1" smtClean="0"/>
              <a:t>measure</a:t>
            </a:r>
            <a:r>
              <a:rPr lang="fr-FR" sz="1000" dirty="0" smtClean="0"/>
              <a:t> of </a:t>
            </a:r>
            <a:r>
              <a:rPr lang="fr-FR" sz="1000" dirty="0" err="1" smtClean="0"/>
              <a:t>error</a:t>
            </a:r>
            <a:endParaRPr lang="fr-FR" sz="1000" dirty="0" smtClean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endParaRPr lang="fr-FR" sz="1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67544" y="3723878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1000" dirty="0"/>
          </a:p>
        </p:txBody>
      </p:sp>
      <p:sp>
        <p:nvSpPr>
          <p:cNvPr id="15" name="ZoneTexte 14"/>
          <p:cNvSpPr txBox="1"/>
          <p:nvPr/>
        </p:nvSpPr>
        <p:spPr>
          <a:xfrm>
            <a:off x="467544" y="3846988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1050" dirty="0"/>
          </a:p>
        </p:txBody>
      </p:sp>
      <p:sp>
        <p:nvSpPr>
          <p:cNvPr id="27" name="Rectangle 26"/>
          <p:cNvSpPr/>
          <p:nvPr/>
        </p:nvSpPr>
        <p:spPr>
          <a:xfrm>
            <a:off x="652275" y="2643758"/>
            <a:ext cx="648072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err="1" smtClean="0">
                <a:solidFill>
                  <a:srgbClr val="00B050"/>
                </a:solidFill>
              </a:rPr>
              <a:t>Novel</a:t>
            </a:r>
            <a:r>
              <a:rPr lang="fr-FR" sz="1100" dirty="0" smtClean="0">
                <a:solidFill>
                  <a:srgbClr val="00B050"/>
                </a:solidFill>
              </a:rPr>
              <a:t> </a:t>
            </a:r>
            <a:r>
              <a:rPr lang="fr-FR" sz="1100" dirty="0" err="1" smtClean="0">
                <a:solidFill>
                  <a:srgbClr val="00B050"/>
                </a:solidFill>
              </a:rPr>
              <a:t>approach</a:t>
            </a:r>
            <a:r>
              <a:rPr lang="fr-FR" sz="1100" dirty="0" smtClean="0">
                <a:solidFill>
                  <a:srgbClr val="00B050"/>
                </a:solidFill>
              </a:rPr>
              <a:t>; </a:t>
            </a:r>
            <a:r>
              <a:rPr lang="fr-FR" sz="1100" dirty="0" err="1" smtClean="0">
                <a:solidFill>
                  <a:srgbClr val="00B050"/>
                </a:solidFill>
              </a:rPr>
              <a:t>Sampling</a:t>
            </a:r>
            <a:r>
              <a:rPr lang="fr-FR" sz="1100" dirty="0" smtClean="0">
                <a:solidFill>
                  <a:srgbClr val="00B050"/>
                </a:solidFill>
              </a:rPr>
              <a:t> </a:t>
            </a:r>
            <a:r>
              <a:rPr lang="fr-FR" sz="1100" dirty="0" err="1">
                <a:solidFill>
                  <a:srgbClr val="00B050"/>
                </a:solidFill>
              </a:rPr>
              <a:t>based</a:t>
            </a:r>
            <a:r>
              <a:rPr lang="fr-FR" sz="1100" dirty="0">
                <a:solidFill>
                  <a:srgbClr val="00B050"/>
                </a:solidFill>
              </a:rPr>
              <a:t> on  Successive Sketch model </a:t>
            </a:r>
            <a:endParaRPr lang="fr-FR" sz="1100" dirty="0" smtClean="0">
              <a:solidFill>
                <a:srgbClr val="00B050"/>
              </a:solidFill>
            </a:endParaRPr>
          </a:p>
          <a:p>
            <a:endParaRPr lang="fr-FR" sz="1100" dirty="0">
              <a:solidFill>
                <a:srgbClr val="00B050"/>
              </a:solidFill>
            </a:endParaRPr>
          </a:p>
          <a:p>
            <a:r>
              <a:rPr lang="fr-FR" sz="1100" dirty="0"/>
              <a:t>Initial Sketch model </a:t>
            </a:r>
            <a:r>
              <a:rPr lang="fr-FR" sz="1100" dirty="0" err="1"/>
              <a:t>can</a:t>
            </a:r>
            <a:r>
              <a:rPr lang="fr-FR" sz="1100" dirty="0"/>
              <a:t> </a:t>
            </a:r>
            <a:r>
              <a:rPr lang="fr-FR" sz="1100" dirty="0" err="1"/>
              <a:t>be</a:t>
            </a:r>
            <a:r>
              <a:rPr lang="fr-FR" sz="1100" dirty="0"/>
              <a:t> : 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fr-FR" sz="1100" dirty="0"/>
              <a:t>Fine Model or a </a:t>
            </a:r>
            <a:r>
              <a:rPr lang="fr-FR" sz="1100" dirty="0" err="1"/>
              <a:t>very</a:t>
            </a:r>
            <a:r>
              <a:rPr lang="fr-FR" sz="1100" dirty="0"/>
              <a:t> </a:t>
            </a:r>
            <a:r>
              <a:rPr lang="fr-FR" sz="1100" dirty="0" err="1"/>
              <a:t>coarse</a:t>
            </a:r>
            <a:r>
              <a:rPr lang="fr-FR" sz="1100" dirty="0"/>
              <a:t> model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fr-FR" sz="1100" dirty="0"/>
              <a:t>Initial points </a:t>
            </a:r>
            <a:r>
              <a:rPr lang="fr-FR" sz="1100" dirty="0" err="1"/>
              <a:t>can</a:t>
            </a:r>
            <a:r>
              <a:rPr lang="fr-FR" sz="1100" dirty="0"/>
              <a:t> </a:t>
            </a:r>
            <a:r>
              <a:rPr lang="fr-FR" sz="1100" dirty="0" err="1"/>
              <a:t>be</a:t>
            </a:r>
            <a:r>
              <a:rPr lang="fr-FR" sz="1100" dirty="0"/>
              <a:t> </a:t>
            </a:r>
            <a:r>
              <a:rPr lang="fr-FR" sz="1100" dirty="0" err="1"/>
              <a:t>generated</a:t>
            </a:r>
            <a:r>
              <a:rPr lang="fr-FR" sz="1100" dirty="0"/>
              <a:t> </a:t>
            </a:r>
            <a:r>
              <a:rPr lang="fr-FR" sz="1100" dirty="0" err="1"/>
              <a:t>randomly</a:t>
            </a:r>
            <a:r>
              <a:rPr lang="fr-FR" sz="1100" dirty="0"/>
              <a:t> </a:t>
            </a:r>
            <a:r>
              <a:rPr lang="fr-FR" sz="1100" dirty="0" err="1"/>
              <a:t>from</a:t>
            </a:r>
            <a:r>
              <a:rPr lang="fr-FR" sz="1100" dirty="0"/>
              <a:t> the </a:t>
            </a:r>
            <a:r>
              <a:rPr lang="fr-FR" sz="1100" dirty="0" err="1"/>
              <a:t>parametric</a:t>
            </a:r>
            <a:r>
              <a:rPr lang="fr-FR" sz="1100" dirty="0"/>
              <a:t> </a:t>
            </a:r>
            <a:r>
              <a:rPr lang="fr-FR" sz="1100" dirty="0" err="1"/>
              <a:t>sampling</a:t>
            </a:r>
            <a:r>
              <a:rPr lang="fr-FR" sz="1100" dirty="0"/>
              <a:t> </a:t>
            </a:r>
            <a:r>
              <a:rPr lang="fr-FR" sz="1100" dirty="0" err="1"/>
              <a:t>space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285118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611560" y="555526"/>
                <a:ext cx="7416824" cy="360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sz="1200" b="1" dirty="0"/>
              </a:p>
              <a:p>
                <a:r>
                  <a:rPr lang="fr-FR" sz="1200" b="1" dirty="0"/>
                  <a:t>« State of the art »</a:t>
                </a:r>
              </a:p>
              <a:p>
                <a:endParaRPr lang="fr-FR" sz="1200" dirty="0"/>
              </a:p>
              <a:p>
                <a:endParaRPr lang="fr-FR" sz="1200" dirty="0"/>
              </a:p>
              <a:p>
                <a:endParaRPr lang="fr-FR" sz="1200" dirty="0"/>
              </a:p>
              <a:p>
                <a:endParaRPr lang="fr-FR" sz="1200" dirty="0"/>
              </a:p>
              <a:p>
                <a:endParaRPr lang="fr-FR" sz="1200" dirty="0"/>
              </a:p>
              <a:p>
                <a:endParaRPr lang="fr-FR" sz="1200" dirty="0"/>
              </a:p>
              <a:p>
                <a:pPr marL="285750" indent="-285750">
                  <a:buFont typeface="Wingdings" pitchFamily="2" charset="2"/>
                  <a:buChar char="ü"/>
                </a:pPr>
                <a:endParaRPr lang="fr-FR" sz="1200" dirty="0"/>
              </a:p>
              <a:p>
                <a:pPr marL="285750" indent="-285750">
                  <a:buFont typeface="Wingdings" pitchFamily="2" charset="2"/>
                  <a:buChar char="ü"/>
                </a:pPr>
                <a:r>
                  <a:rPr lang="fr-FR" sz="1200" dirty="0" err="1"/>
                  <a:t>Reduced</a:t>
                </a:r>
                <a:r>
                  <a:rPr lang="fr-FR" sz="1200" dirty="0"/>
                  <a:t> </a:t>
                </a:r>
                <a:r>
                  <a:rPr lang="fr-FR" sz="1200" dirty="0" err="1"/>
                  <a:t>Order</a:t>
                </a:r>
                <a:r>
                  <a:rPr lang="fr-FR" sz="1200" dirty="0"/>
                  <a:t> </a:t>
                </a:r>
                <a:r>
                  <a:rPr lang="fr-FR" sz="1200" dirty="0" err="1"/>
                  <a:t>modelling</a:t>
                </a:r>
                <a:r>
                  <a:rPr lang="fr-FR" sz="1200" dirty="0"/>
                  <a:t> for </a:t>
                </a:r>
                <a:r>
                  <a:rPr lang="fr-FR" sz="1200" dirty="0" err="1"/>
                  <a:t>complex</a:t>
                </a:r>
                <a:r>
                  <a:rPr lang="fr-FR" sz="1200" dirty="0"/>
                  <a:t> </a:t>
                </a:r>
                <a:r>
                  <a:rPr lang="fr-FR" sz="1200" dirty="0" err="1"/>
                  <a:t>viscoelastic</a:t>
                </a:r>
                <a:r>
                  <a:rPr lang="fr-FR" sz="1200" dirty="0"/>
                  <a:t> </a:t>
                </a:r>
                <a:r>
                  <a:rPr lang="fr-FR" sz="1200" dirty="0" err="1"/>
                  <a:t>fluids</a:t>
                </a:r>
                <a:r>
                  <a:rPr lang="fr-FR" sz="1200" dirty="0"/>
                  <a:t>:</a:t>
                </a:r>
              </a:p>
              <a:p>
                <a:pPr marL="285750" indent="-285750">
                  <a:buFont typeface="Wingdings" pitchFamily="2" charset="2"/>
                  <a:buChar char="ü"/>
                </a:pPr>
                <a:r>
                  <a:rPr lang="fr-FR" sz="1200" dirty="0"/>
                  <a:t>Challenges </a:t>
                </a:r>
                <a:r>
                  <a:rPr lang="fr-FR" sz="1200" dirty="0" err="1"/>
                  <a:t>addressed</a:t>
                </a:r>
                <a:r>
                  <a:rPr lang="fr-FR" sz="1200" dirty="0"/>
                  <a:t>:</a:t>
                </a:r>
              </a:p>
              <a:p>
                <a:r>
                  <a:rPr lang="fr-FR" sz="1200" dirty="0"/>
                  <a:t>	</a:t>
                </a:r>
              </a:p>
              <a:p>
                <a:pPr marL="742950" lvl="1" indent="-285750">
                  <a:buFont typeface="Wingdings" pitchFamily="2" charset="2"/>
                  <a:buChar char="q"/>
                </a:pPr>
                <a:r>
                  <a:rPr lang="fr-FR" sz="1200" dirty="0" err="1"/>
                  <a:t>Momentum</a:t>
                </a:r>
                <a:r>
                  <a:rPr lang="fr-FR" sz="1200" dirty="0"/>
                  <a:t> and constitutive </a:t>
                </a:r>
                <a:r>
                  <a:rPr lang="fr-FR" sz="1200" dirty="0" err="1"/>
                  <a:t>equations</a:t>
                </a:r>
                <a:r>
                  <a:rPr lang="fr-FR" sz="1200" dirty="0"/>
                  <a:t> are </a:t>
                </a:r>
                <a:r>
                  <a:rPr lang="fr-FR" sz="1200" dirty="0" err="1"/>
                  <a:t>stabilised</a:t>
                </a:r>
                <a:r>
                  <a:rPr lang="fr-FR" sz="1200" dirty="0"/>
                  <a:t> on </a:t>
                </a:r>
                <a:r>
                  <a:rPr lang="fr-FR" sz="1200" dirty="0" err="1"/>
                  <a:t>reduced</a:t>
                </a:r>
                <a:r>
                  <a:rPr lang="fr-FR" sz="1200" dirty="0"/>
                  <a:t> </a:t>
                </a:r>
                <a:r>
                  <a:rPr lang="fr-FR" sz="1200" dirty="0" err="1"/>
                  <a:t>order</a:t>
                </a:r>
                <a:r>
                  <a:rPr lang="fr-FR" sz="1200" dirty="0"/>
                  <a:t> </a:t>
                </a:r>
                <a:r>
                  <a:rPr lang="fr-FR" sz="1200" dirty="0" err="1"/>
                  <a:t>models</a:t>
                </a:r>
                <a:r>
                  <a:rPr lang="fr-FR" sz="1200" dirty="0"/>
                  <a:t> </a:t>
                </a:r>
                <a:r>
                  <a:rPr lang="fr-FR" sz="1200" dirty="0" err="1"/>
                  <a:t>without</a:t>
                </a:r>
                <a:r>
                  <a:rPr lang="fr-FR" sz="1200" dirty="0"/>
                  <a:t>  </a:t>
                </a:r>
                <a:r>
                  <a:rPr lang="fr-FR" sz="1200" dirty="0" err="1"/>
                  <a:t>additional</a:t>
                </a:r>
                <a:r>
                  <a:rPr lang="fr-FR" sz="1200" dirty="0"/>
                  <a:t> set of </a:t>
                </a:r>
                <a:r>
                  <a:rPr lang="fr-FR" sz="1200" dirty="0" err="1"/>
                  <a:t>equations</a:t>
                </a:r>
                <a:r>
                  <a:rPr lang="fr-FR" sz="1200" dirty="0"/>
                  <a:t> </a:t>
                </a:r>
                <a:r>
                  <a:rPr lang="fr-FR" sz="1200" dirty="0" err="1"/>
                  <a:t>like</a:t>
                </a:r>
                <a:r>
                  <a:rPr lang="fr-FR" sz="1200" dirty="0"/>
                  <a:t> DEVSS-G for </a:t>
                </a:r>
                <a:r>
                  <a:rPr lang="fr-FR" sz="1200" dirty="0" err="1"/>
                  <a:t>momentum</a:t>
                </a:r>
                <a:r>
                  <a:rPr lang="fr-FR" sz="1200" dirty="0"/>
                  <a:t> </a:t>
                </a:r>
                <a:r>
                  <a:rPr lang="fr-FR" sz="1200" dirty="0" err="1"/>
                  <a:t>equation</a:t>
                </a:r>
                <a:r>
                  <a:rPr lang="fr-FR" sz="1200" dirty="0"/>
                  <a:t> and </a:t>
                </a:r>
                <a:r>
                  <a:rPr lang="fr-FR" sz="1200" dirty="0" err="1"/>
                  <a:t>without</a:t>
                </a:r>
                <a:r>
                  <a:rPr lang="fr-FR" sz="1200" dirty="0"/>
                  <a:t> SUPG for constitutive </a:t>
                </a:r>
                <a:r>
                  <a:rPr lang="fr-FR" sz="1200" dirty="0" err="1"/>
                  <a:t>equation</a:t>
                </a:r>
                <a:r>
                  <a:rPr lang="fr-FR" sz="1200" dirty="0"/>
                  <a:t> as </a:t>
                </a:r>
                <a:r>
                  <a:rPr lang="fr-FR" sz="1200" dirty="0" err="1"/>
                  <a:t>solved</a:t>
                </a:r>
                <a:r>
                  <a:rPr lang="fr-FR" sz="1200" dirty="0"/>
                  <a:t> in FOM </a:t>
                </a:r>
              </a:p>
              <a:p>
                <a:pPr marL="742950" lvl="1" indent="-285750">
                  <a:buFont typeface="Wingdings" pitchFamily="2" charset="2"/>
                  <a:buChar char="q"/>
                </a:pPr>
                <a:endParaRPr lang="fr-FR" sz="1200" dirty="0"/>
              </a:p>
              <a:p>
                <a:pPr marL="742950" lvl="1" indent="-285750">
                  <a:buFont typeface="Wingdings" pitchFamily="2" charset="2"/>
                  <a:buChar char="q"/>
                </a:pPr>
                <a:r>
                  <a:rPr lang="fr-FR" sz="1200" dirty="0" err="1"/>
                  <a:t>Reduction</a:t>
                </a:r>
                <a:r>
                  <a:rPr lang="fr-FR" sz="1200" dirty="0"/>
                  <a:t> of </a:t>
                </a:r>
                <a:r>
                  <a:rPr lang="fr-FR" sz="1200" dirty="0" err="1"/>
                  <a:t>Nonlinear</a:t>
                </a:r>
                <a:r>
                  <a:rPr lang="fr-FR" sz="1200" dirty="0"/>
                  <a:t> </a:t>
                </a:r>
                <a:r>
                  <a:rPr lang="fr-FR" sz="1200" dirty="0" err="1"/>
                  <a:t>terms</a:t>
                </a:r>
                <a:r>
                  <a:rPr lang="fr-FR" sz="1200" dirty="0"/>
                  <a:t> </a:t>
                </a:r>
                <a:r>
                  <a:rPr lang="fr-FR" sz="1200" dirty="0" err="1"/>
                  <a:t>at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computational</a:t>
                </a:r>
                <a:r>
                  <a:rPr lang="fr-FR" sz="1200" dirty="0"/>
                  <a:t> </a:t>
                </a:r>
                <a:r>
                  <a:rPr lang="fr-FR" sz="1200" dirty="0" err="1"/>
                  <a:t>cost</a:t>
                </a:r>
                <a:r>
                  <a:rPr lang="fr-FR" sz="1200" dirty="0"/>
                  <a:t> </a:t>
                </a:r>
                <a:r>
                  <a:rPr lang="fr-FR" sz="1200" dirty="0" err="1"/>
                  <a:t>which</a:t>
                </a:r>
                <a:r>
                  <a:rPr lang="fr-FR" sz="1200" dirty="0"/>
                  <a:t> </a:t>
                </a:r>
                <a:r>
                  <a:rPr lang="fr-FR" sz="1200" dirty="0" err="1"/>
                  <a:t>is</a:t>
                </a:r>
                <a:r>
                  <a:rPr lang="fr-FR" sz="1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200">
                        <a:latin typeface="Cambria Math"/>
                      </a:rPr>
                      <m:t>Ο</m:t>
                    </m:r>
                    <m:d>
                      <m:dPr>
                        <m:ctrlPr>
                          <a:rPr lang="fr-FR" sz="1200" i="1">
                            <a:latin typeface="Cambria Math"/>
                          </a:rPr>
                        </m:ctrlPr>
                      </m:dPr>
                      <m:e>
                        <m:r>
                          <a:rPr lang="fr-FR" sz="1200" b="0" i="1" smtClean="0">
                            <a:latin typeface="Cambria Math"/>
                          </a:rPr>
                          <m:t>10^4</m:t>
                        </m:r>
                      </m:e>
                    </m:d>
                    <m:r>
                      <a:rPr lang="fr-FR" sz="1200" i="1">
                        <a:latin typeface="Cambria Math"/>
                      </a:rPr>
                      <m:t> </m:t>
                    </m:r>
                  </m:oMath>
                </a14:m>
                <a:r>
                  <a:rPr lang="fr-FR" sz="1200" dirty="0"/>
                  <a:t> times </a:t>
                </a:r>
                <a:r>
                  <a:rPr lang="fr-FR" sz="1200" dirty="0" err="1"/>
                  <a:t>faster</a:t>
                </a:r>
                <a:r>
                  <a:rPr lang="fr-FR" sz="1200" dirty="0"/>
                  <a:t> </a:t>
                </a:r>
                <a:r>
                  <a:rPr lang="fr-FR" sz="1200" dirty="0" err="1"/>
                  <a:t>than</a:t>
                </a:r>
                <a:r>
                  <a:rPr lang="fr-FR" sz="1200" dirty="0"/>
                  <a:t> the FOM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200">
                        <a:latin typeface="Cambria Math"/>
                      </a:rPr>
                      <m:t>Ο</m:t>
                    </m:r>
                    <m:d>
                      <m:dPr>
                        <m:ctrlPr>
                          <a:rPr lang="fr-FR" sz="12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12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sz="1200" b="0" i="1" smtClean="0"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fr-FR" sz="12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fr-FR" sz="1200" dirty="0"/>
                  <a:t> </a:t>
                </a:r>
                <a:r>
                  <a:rPr lang="fr-FR" sz="1200" dirty="0" err="1"/>
                  <a:t>faster</a:t>
                </a:r>
                <a:r>
                  <a:rPr lang="fr-FR" sz="1200" dirty="0"/>
                  <a:t> </a:t>
                </a:r>
                <a:r>
                  <a:rPr lang="fr-FR" sz="1200" dirty="0" err="1"/>
                  <a:t>than</a:t>
                </a:r>
                <a:r>
                  <a:rPr lang="fr-FR" sz="1200" dirty="0"/>
                  <a:t> ROM </a:t>
                </a:r>
                <a:r>
                  <a:rPr lang="fr-FR" sz="1200" dirty="0" err="1"/>
                  <a:t>without</a:t>
                </a:r>
                <a:r>
                  <a:rPr lang="fr-FR" sz="1200" dirty="0"/>
                  <a:t> </a:t>
                </a:r>
                <a:r>
                  <a:rPr lang="fr-FR" sz="1200" dirty="0" err="1"/>
                  <a:t>reduction</a:t>
                </a:r>
                <a:r>
                  <a:rPr lang="fr-FR" sz="1200" dirty="0"/>
                  <a:t> of </a:t>
                </a:r>
                <a:r>
                  <a:rPr lang="fr-FR" sz="1200" dirty="0" err="1"/>
                  <a:t>nonlinear</a:t>
                </a:r>
                <a:r>
                  <a:rPr lang="fr-FR" sz="1200" dirty="0"/>
                  <a:t> </a:t>
                </a:r>
                <a:r>
                  <a:rPr lang="fr-FR" sz="1200" dirty="0" err="1"/>
                  <a:t>terms</a:t>
                </a:r>
                <a:endParaRPr lang="fr-FR" sz="1200" dirty="0"/>
              </a:p>
              <a:p>
                <a:pPr marL="285750" indent="-285750">
                  <a:buFont typeface="Wingdings" pitchFamily="2" charset="2"/>
                  <a:buChar char="q"/>
                </a:pPr>
                <a:endParaRPr lang="fr-FR" sz="1200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55526"/>
                <a:ext cx="7416824" cy="360098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827584" y="1131590"/>
            <a:ext cx="72008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000" dirty="0" err="1"/>
              <a:t>Reduction</a:t>
            </a:r>
            <a:r>
              <a:rPr lang="fr-FR" sz="1000" dirty="0"/>
              <a:t> of </a:t>
            </a:r>
            <a:r>
              <a:rPr lang="fr-FR" sz="1000" dirty="0" err="1"/>
              <a:t>linear</a:t>
            </a:r>
            <a:r>
              <a:rPr lang="fr-FR" sz="1000" dirty="0"/>
              <a:t> </a:t>
            </a:r>
            <a:r>
              <a:rPr lang="fr-FR" sz="1000" dirty="0" err="1"/>
              <a:t>terms</a:t>
            </a:r>
            <a:r>
              <a:rPr lang="fr-FR" sz="1000" dirty="0"/>
              <a:t>: POD/RBM</a:t>
            </a:r>
          </a:p>
          <a:p>
            <a:r>
              <a:rPr lang="fr-FR" sz="1000" dirty="0" err="1"/>
              <a:t>Reduction</a:t>
            </a:r>
            <a:r>
              <a:rPr lang="fr-FR" sz="1000" dirty="0"/>
              <a:t> of </a:t>
            </a:r>
            <a:r>
              <a:rPr lang="fr-FR" sz="1000" dirty="0" err="1"/>
              <a:t>nonlinear</a:t>
            </a:r>
            <a:r>
              <a:rPr lang="fr-FR" sz="1000" dirty="0"/>
              <a:t> </a:t>
            </a:r>
            <a:r>
              <a:rPr lang="fr-FR" sz="1000" dirty="0" err="1"/>
              <a:t>terms</a:t>
            </a:r>
            <a:r>
              <a:rPr lang="fr-FR" sz="1000" dirty="0"/>
              <a:t>: EIM/DEIM (Interpolation </a:t>
            </a:r>
            <a:r>
              <a:rPr lang="fr-FR" sz="1000" dirty="0" err="1"/>
              <a:t>Approach</a:t>
            </a:r>
            <a:r>
              <a:rPr lang="fr-FR" sz="1000" dirty="0"/>
              <a:t>)</a:t>
            </a:r>
          </a:p>
          <a:p>
            <a:r>
              <a:rPr lang="fr-FR" sz="1000" dirty="0"/>
              <a:t>Hyper </a:t>
            </a:r>
            <a:r>
              <a:rPr lang="fr-FR" sz="1000" dirty="0" err="1"/>
              <a:t>Reduction</a:t>
            </a:r>
            <a:r>
              <a:rPr lang="fr-FR" sz="1000" dirty="0"/>
              <a:t>(</a:t>
            </a:r>
            <a:r>
              <a:rPr lang="fr-FR" sz="1000" dirty="0" err="1"/>
              <a:t>Integration</a:t>
            </a:r>
            <a:r>
              <a:rPr lang="fr-FR" sz="1000" dirty="0"/>
              <a:t> </a:t>
            </a:r>
            <a:r>
              <a:rPr lang="fr-FR" sz="1000" dirty="0" err="1"/>
              <a:t>based</a:t>
            </a:r>
            <a:r>
              <a:rPr lang="fr-FR" sz="1000" dirty="0"/>
              <a:t> </a:t>
            </a:r>
            <a:r>
              <a:rPr lang="fr-FR" sz="1000" dirty="0" err="1"/>
              <a:t>approach</a:t>
            </a:r>
            <a:r>
              <a:rPr lang="fr-FR" sz="1000" dirty="0"/>
              <a:t>): </a:t>
            </a:r>
            <a:r>
              <a:rPr lang="fr-FR" sz="1000" dirty="0" err="1"/>
              <a:t>Finding</a:t>
            </a:r>
            <a:r>
              <a:rPr lang="fr-FR" sz="1000" dirty="0"/>
              <a:t> </a:t>
            </a:r>
            <a:r>
              <a:rPr lang="fr-FR" sz="1000" dirty="0" err="1"/>
              <a:t>sparse</a:t>
            </a:r>
            <a:r>
              <a:rPr lang="fr-FR" sz="1000" dirty="0"/>
              <a:t> </a:t>
            </a:r>
            <a:r>
              <a:rPr lang="fr-FR" sz="1000" dirty="0" err="1"/>
              <a:t>representation</a:t>
            </a:r>
            <a:r>
              <a:rPr lang="fr-FR" sz="1000" dirty="0"/>
              <a:t> of the over </a:t>
            </a:r>
            <a:r>
              <a:rPr lang="fr-FR" sz="1000" dirty="0" err="1"/>
              <a:t>determined</a:t>
            </a:r>
            <a:r>
              <a:rPr lang="fr-FR" sz="1000" dirty="0"/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346198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56332" y="1729"/>
            <a:ext cx="8580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Complex</a:t>
            </a:r>
            <a:r>
              <a:rPr lang="fr-FR" sz="1400" dirty="0"/>
              <a:t> </a:t>
            </a:r>
            <a:r>
              <a:rPr lang="fr-FR" sz="1400" dirty="0" err="1"/>
              <a:t>Fluid</a:t>
            </a:r>
            <a:r>
              <a:rPr lang="fr-FR" sz="1400" dirty="0"/>
              <a:t> Flow </a:t>
            </a:r>
            <a:r>
              <a:rPr lang="fr-FR" sz="1400" dirty="0" err="1"/>
              <a:t>Problem</a:t>
            </a:r>
            <a:r>
              <a:rPr lang="fr-FR" sz="1400" dirty="0"/>
              <a:t>: </a:t>
            </a:r>
            <a:r>
              <a:rPr lang="fr-FR" sz="1400" dirty="0" err="1"/>
              <a:t>Viscoelastic</a:t>
            </a:r>
            <a:r>
              <a:rPr lang="fr-FR" sz="1400" dirty="0"/>
              <a:t> </a:t>
            </a:r>
            <a:r>
              <a:rPr lang="fr-FR" sz="1400" dirty="0" err="1"/>
              <a:t>Fluids</a:t>
            </a:r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79662"/>
            <a:ext cx="4553588" cy="195143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779662"/>
            <a:ext cx="3816424" cy="20383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1560" y="699542"/>
            <a:ext cx="4392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/>
              <a:t>2 benchmark </a:t>
            </a:r>
            <a:r>
              <a:rPr lang="fr-FR" sz="1200" dirty="0" err="1"/>
              <a:t>problems</a:t>
            </a:r>
            <a:r>
              <a:rPr lang="fr-FR" sz="1200" dirty="0"/>
              <a:t>: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fr-FR" sz="1200" i="1" dirty="0"/>
              <a:t>Flow </a:t>
            </a:r>
            <a:r>
              <a:rPr lang="fr-FR" sz="1200" i="1" dirty="0" err="1"/>
              <a:t>past</a:t>
            </a:r>
            <a:r>
              <a:rPr lang="fr-FR" sz="1200" i="1" dirty="0"/>
              <a:t> a </a:t>
            </a:r>
            <a:r>
              <a:rPr lang="fr-FR" sz="1200" i="1" dirty="0" err="1"/>
              <a:t>Sphere</a:t>
            </a:r>
            <a:endParaRPr lang="fr-FR" sz="1200" i="1" dirty="0"/>
          </a:p>
          <a:p>
            <a:pPr marL="285750" indent="-285750">
              <a:buFont typeface="Wingdings" pitchFamily="2" charset="2"/>
              <a:buChar char="q"/>
            </a:pPr>
            <a:r>
              <a:rPr lang="fr-FR" sz="1200" i="1" dirty="0"/>
              <a:t>4:1 Contraction Flow </a:t>
            </a:r>
            <a:r>
              <a:rPr lang="fr-FR" sz="1200" i="1" dirty="0" err="1"/>
              <a:t>Problem</a:t>
            </a:r>
            <a:endParaRPr lang="fr-FR" sz="1200" i="1" dirty="0"/>
          </a:p>
        </p:txBody>
      </p:sp>
    </p:spTree>
    <p:extLst>
      <p:ext uri="{BB962C8B-B14F-4D97-AF65-F5344CB8AC3E}">
        <p14:creationId xmlns:p14="http://schemas.microsoft.com/office/powerpoint/2010/main" val="122200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ous-titre 2"/>
              <p:cNvSpPr>
                <a:spLocks noGrp="1"/>
              </p:cNvSpPr>
              <p:nvPr>
                <p:ph type="subTitle"/>
              </p:nvPr>
            </p:nvSpPr>
            <p:spPr>
              <a:xfrm>
                <a:off x="2987824" y="339502"/>
                <a:ext cx="2160240" cy="1066780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0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0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1000" b="0" i="1" smtClean="0">
                                    <a:latin typeface="Cambria Math"/>
                                  </a:rPr>
                                  <m:t>𝑆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fr-FR" sz="10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000" b="0" i="1" smtClean="0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fr-FR" sz="10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fr-FR" sz="1000" b="0" i="1" smtClean="0">
                                    <a:latin typeface="Cambria Math"/>
                                  </a:rPr>
                                  <m:t>𝐴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000" b="0" i="1" smtClean="0">
                                    <a:latin typeface="Cambria Math"/>
                                  </a:rPr>
                                  <m:t>𝐵</m:t>
                                </m:r>
                              </m:e>
                              <m:e>
                                <m:r>
                                  <a:rPr lang="fr-FR" sz="1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1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fr-FR" sz="10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000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fr-FR" sz="10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fr-FR" sz="1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1000" b="0" i="1" smtClean="0">
                                    <a:latin typeface="Cambria Math"/>
                                  </a:rPr>
                                  <m:t>𝑀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fr-FR" sz="10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0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sz="1000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000" b="0" i="1" smtClean="0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fr-FR" sz="1000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000" b="1" i="1" smtClean="0">
                                    <a:latin typeface="Cambria Math"/>
                                  </a:rPr>
                                  <m:t>𝑮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1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0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0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1000" b="1" i="1" smtClean="0">
                                    <a:latin typeface="Cambria Math"/>
                                  </a:rPr>
                                  <m:t>𝒇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000" dirty="0"/>
              </a:p>
            </p:txBody>
          </p:sp>
        </mc:Choice>
        <mc:Fallback xmlns="">
          <p:sp>
            <p:nvSpPr>
              <p:cNvPr id="3" name="Sous-titr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2987824" y="339502"/>
                <a:ext cx="2160240" cy="106678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/>
              <p:cNvSpPr txBox="1"/>
              <p:nvPr/>
            </p:nvSpPr>
            <p:spPr>
              <a:xfrm>
                <a:off x="755576" y="1275606"/>
                <a:ext cx="8101448" cy="4355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sz="100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1000" i="1">
                                    <a:latin typeface="Cambria Math"/>
                                  </a:rPr>
                                  <m:t>𝑆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fr-FR" sz="1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0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fr-FR" sz="1000" i="1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fr-FR" sz="1000" i="1">
                                    <a:latin typeface="Cambria Math"/>
                                  </a:rPr>
                                  <m:t>𝐴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000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e>
                                <m:r>
                                  <a:rPr lang="fr-FR" sz="10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1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fr-FR" sz="1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000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fr-FR" sz="1000" i="1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fr-FR" sz="10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1000" i="1">
                                    <a:latin typeface="Cambria Math"/>
                                  </a:rPr>
                                  <m:t>𝑀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fr-FR" sz="1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sz="1000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000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fr-FR" sz="1000" i="1">
                                    <a:latin typeface="Cambria Math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000" b="1" i="1">
                                    <a:latin typeface="Cambria Math"/>
                                  </a:rPr>
                                  <m:t>𝑮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10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0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1000" b="1" i="1">
                                    <a:latin typeface="Cambria Math"/>
                                  </a:rPr>
                                  <m:t>𝒇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0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000" dirty="0"/>
              </a:p>
              <a:p>
                <a:endParaRPr lang="fr-FR" sz="1000" dirty="0" smtClean="0"/>
              </a:p>
              <a:p>
                <a:endParaRPr lang="fr-FR" sz="1000" dirty="0"/>
              </a:p>
              <a:p>
                <a:r>
                  <a:rPr lang="fr-FR" sz="1000" dirty="0" err="1" smtClean="0"/>
                  <a:t>Solving</a:t>
                </a:r>
                <a:r>
                  <a:rPr lang="fr-FR" sz="1000" dirty="0" smtClean="0"/>
                  <a:t> </a:t>
                </a:r>
                <a:r>
                  <a:rPr lang="fr-FR" sz="1000" dirty="0"/>
                  <a:t>the </a:t>
                </a:r>
                <a:r>
                  <a:rPr lang="fr-FR" sz="1000" dirty="0" err="1"/>
                  <a:t>linear</a:t>
                </a:r>
                <a:r>
                  <a:rPr lang="fr-FR" sz="1000" dirty="0"/>
                  <a:t> system of </a:t>
                </a:r>
                <a:r>
                  <a:rPr lang="fr-FR" sz="1000" dirty="0" err="1"/>
                  <a:t>equation</a:t>
                </a:r>
                <a:r>
                  <a:rPr lang="fr-FR" sz="1000" dirty="0"/>
                  <a:t> </a:t>
                </a:r>
                <a:r>
                  <a:rPr lang="fr-FR" sz="1000" dirty="0" err="1"/>
                  <a:t>gives</a:t>
                </a:r>
                <a:r>
                  <a:rPr lang="fr-FR" sz="10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000" b="0" i="1" smtClean="0">
                          <a:latin typeface="Cambria Math"/>
                        </a:rPr>
                        <m:t>𝑆</m:t>
                      </m:r>
                      <m:acc>
                        <m:accPr>
                          <m:chr m:val="⃗"/>
                          <m:ctrlPr>
                            <a:rPr lang="fr-FR" sz="10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sz="1000" i="1">
                              <a:latin typeface="Cambria Math"/>
                            </a:rPr>
                            <m:t>𝑢</m:t>
                          </m:r>
                        </m:e>
                      </m:acc>
                      <m:r>
                        <a:rPr lang="fr-FR" sz="10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fr-FR" sz="1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1000" b="0" i="1" smtClean="0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fr-FR" sz="10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fr-FR" sz="1000" b="0" i="1" smtClean="0">
                          <a:latin typeface="Cambria Math"/>
                        </a:rPr>
                        <m:t>𝑝</m:t>
                      </m:r>
                      <m:r>
                        <a:rPr lang="fr-FR" sz="1000" b="0" i="1" smtClean="0">
                          <a:latin typeface="Cambria Math"/>
                        </a:rPr>
                        <m:t>+</m:t>
                      </m:r>
                      <m:r>
                        <a:rPr lang="fr-FR" sz="1000" b="0" i="1" smtClean="0">
                          <a:latin typeface="Cambria Math"/>
                        </a:rPr>
                        <m:t>𝐴𝐺</m:t>
                      </m:r>
                      <m:r>
                        <a:rPr lang="fr-FR" sz="1000" b="0" i="1" smtClean="0">
                          <a:latin typeface="Cambria Math"/>
                        </a:rPr>
                        <m:t>=</m:t>
                      </m:r>
                      <m:r>
                        <a:rPr lang="fr-FR" sz="1000" b="1" i="1" smtClean="0">
                          <a:latin typeface="Cambria Math"/>
                        </a:rPr>
                        <m:t>𝒇</m:t>
                      </m:r>
                      <m:r>
                        <a:rPr lang="fr-FR" sz="1000" b="1" i="1" smtClean="0">
                          <a:latin typeface="Cambria Math"/>
                        </a:rPr>
                        <m:t>….</m:t>
                      </m:r>
                      <m:r>
                        <a:rPr lang="fr-FR" sz="1000" b="0" i="1" smtClean="0">
                          <a:latin typeface="Cambria Math"/>
                        </a:rPr>
                        <m:t>(</m:t>
                      </m:r>
                      <m:r>
                        <a:rPr lang="fr-FR" sz="1000" b="0" i="1" smtClean="0">
                          <a:latin typeface="Cambria Math"/>
                        </a:rPr>
                        <m:t>𝑖</m:t>
                      </m:r>
                      <m:r>
                        <a:rPr lang="fr-FR" sz="1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fr-FR" sz="1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000" b="0" i="1" smtClean="0">
                          <a:latin typeface="Cambria Math"/>
                        </a:rPr>
                        <m:t>𝐵𝑢</m:t>
                      </m:r>
                      <m:r>
                        <a:rPr lang="fr-FR" sz="1000" b="0" i="1" smtClean="0">
                          <a:latin typeface="Cambria Math"/>
                        </a:rPr>
                        <m:t>=0…</m:t>
                      </m:r>
                      <m:d>
                        <m:dPr>
                          <m:ctrlPr>
                            <a:rPr lang="fr-FR" sz="10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1000" b="0" i="1" smtClean="0">
                              <a:latin typeface="Cambria Math"/>
                            </a:rPr>
                            <m:t>𝑖𝑖</m:t>
                          </m:r>
                        </m:e>
                      </m:d>
                    </m:oMath>
                  </m:oMathPara>
                </a14:m>
                <a:endParaRPr lang="fr-FR" sz="1000" i="1" dirty="0">
                  <a:latin typeface="Cambria Math"/>
                </a:endParaRPr>
              </a:p>
              <a:p>
                <a:r>
                  <a:rPr lang="fr-FR" sz="1000" b="0" dirty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000" b="0" i="1" smtClean="0"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fr-FR" sz="1000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fr-FR" sz="1000" i="1">
                            <a:latin typeface="Cambria Math"/>
                          </a:rPr>
                        </m:ctrlPr>
                      </m:accPr>
                      <m:e>
                        <m:r>
                          <a:rPr lang="fr-FR" sz="1000" i="1">
                            <a:latin typeface="Cambria Math"/>
                          </a:rPr>
                          <m:t>𝑢</m:t>
                        </m:r>
                      </m:e>
                    </m:acc>
                    <m:r>
                      <a:rPr lang="fr-FR" sz="1000" b="0" i="1" smtClean="0">
                        <a:latin typeface="Cambria Math"/>
                      </a:rPr>
                      <m:t>+</m:t>
                    </m:r>
                    <m:r>
                      <a:rPr lang="fr-FR" sz="1000" b="0" i="1" smtClean="0">
                        <a:latin typeface="Cambria Math"/>
                      </a:rPr>
                      <m:t>𝑀𝐺</m:t>
                    </m:r>
                    <m:r>
                      <a:rPr lang="fr-FR" sz="10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fr-FR" sz="1000" b="0" i="1" dirty="0"/>
                  <a:t> …..(iii)</a:t>
                </a:r>
              </a:p>
              <a:p>
                <a:endParaRPr lang="fr-FR" sz="1000" b="0" i="1" dirty="0"/>
              </a:p>
              <a:p>
                <a:r>
                  <a:rPr lang="fr-FR" sz="1000" i="1" dirty="0"/>
                  <a:t>In ROM, </a:t>
                </a:r>
                <a:r>
                  <a:rPr lang="fr-FR" sz="1000" i="1" dirty="0" err="1"/>
                  <a:t>we</a:t>
                </a:r>
                <a:r>
                  <a:rPr lang="fr-FR" sz="1000" i="1" dirty="0"/>
                  <a:t> </a:t>
                </a:r>
                <a:r>
                  <a:rPr lang="fr-FR" sz="1000" i="1" dirty="0" err="1"/>
                  <a:t>can</a:t>
                </a:r>
                <a:r>
                  <a:rPr lang="fr-FR" sz="1000" i="1" dirty="0"/>
                  <a:t> </a:t>
                </a:r>
                <a:r>
                  <a:rPr lang="fr-FR" sz="1000" i="1" dirty="0" err="1"/>
                  <a:t>easily</a:t>
                </a:r>
                <a:r>
                  <a:rPr lang="fr-FR" sz="1000" i="1" dirty="0"/>
                  <a:t> inverse the mass matrix </a:t>
                </a:r>
                <a:r>
                  <a:rPr lang="fr-FR" sz="1000" i="1" dirty="0" err="1"/>
                  <a:t>so</a:t>
                </a:r>
                <a:r>
                  <a:rPr lang="fr-FR" sz="1000" i="1" dirty="0"/>
                  <a:t> </a:t>
                </a:r>
                <a:r>
                  <a:rPr lang="fr-FR" sz="1000" i="1" dirty="0" err="1"/>
                  <a:t>equation</a:t>
                </a:r>
                <a:r>
                  <a:rPr lang="fr-FR" sz="1000" i="1" dirty="0"/>
                  <a:t> (iii) </a:t>
                </a:r>
                <a:r>
                  <a:rPr lang="fr-FR" sz="1000" i="1" dirty="0" err="1"/>
                  <a:t>becomes</a:t>
                </a:r>
                <a:endParaRPr lang="fr-FR" sz="10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000" b="0" i="1" smtClean="0">
                          <a:latin typeface="Cambria Math"/>
                        </a:rPr>
                        <m:t>𝐺</m:t>
                      </m:r>
                      <m:r>
                        <a:rPr lang="fr-FR" sz="1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1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1000" b="0" i="1" smtClean="0">
                              <a:latin typeface="Cambria Math"/>
                            </a:rPr>
                            <m:t>𝑀</m:t>
                          </m:r>
                        </m:e>
                        <m:sup>
                          <m:r>
                            <a:rPr lang="fr-FR" sz="10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fr-FR" sz="1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1000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fr-FR" sz="10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fr-FR" sz="1000" b="0" i="1" smtClean="0"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fr-FR" sz="1000" i="1" dirty="0"/>
              </a:p>
              <a:p>
                <a:endParaRPr lang="fr-FR" sz="1000" dirty="0"/>
              </a:p>
              <a:p>
                <a:r>
                  <a:rPr lang="fr-FR" sz="1000" dirty="0"/>
                  <a:t>So the system </a:t>
                </a:r>
                <a:r>
                  <a:rPr lang="fr-FR" sz="1000" dirty="0" err="1"/>
                  <a:t>reduces</a:t>
                </a:r>
                <a:r>
                  <a:rPr lang="fr-FR" sz="1000" dirty="0"/>
                  <a:t> to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0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0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1000" i="1">
                                    <a:latin typeface="Cambria Math"/>
                                  </a:rPr>
                                  <m:t>𝑆</m:t>
                                </m:r>
                                <m:r>
                                  <a:rPr lang="fr-FR" sz="1000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fr-FR" sz="1000" i="1">
                                    <a:latin typeface="Cambria Math"/>
                                  </a:rPr>
                                  <m:t>𝐴</m:t>
                                </m:r>
                                <m:sSup>
                                  <m:sSupPr>
                                    <m:ctrlPr>
                                      <a:rPr lang="fr-FR" sz="1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1000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fr-FR" sz="10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fr-FR" sz="1000" i="1"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fr-FR" sz="1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1000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fr-FR" sz="1000" i="1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fr-FR" sz="10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000" b="0" i="1" smtClean="0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fr-FR" sz="1000" b="0" i="1" smtClean="0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fr-FR" sz="1000" b="0" i="1" smtClean="0">
                                    <a:latin typeface="Cambria Math"/>
                                  </a:rPr>
                                  <m:t>𝐵</m:t>
                                </m:r>
                              </m:e>
                              <m:e>
                                <m:r>
                                  <a:rPr lang="fr-FR" sz="1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fr-FR" sz="1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0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fr-FR" sz="1000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000" i="1"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fr-FR" sz="1000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10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0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0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1000" b="1" i="1" smtClean="0">
                                    <a:latin typeface="Cambria Math"/>
                                  </a:rPr>
                                  <m:t>𝒇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0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000" dirty="0"/>
              </a:p>
              <a:p>
                <a:endParaRPr lang="fr-FR" sz="1000" i="1" dirty="0"/>
              </a:p>
              <a:p>
                <a:r>
                  <a:rPr lang="fr-FR" sz="1000" i="1" dirty="0" err="1"/>
                  <a:t>Also</a:t>
                </a:r>
                <a:r>
                  <a:rPr lang="fr-FR" sz="1000" i="1" dirty="0"/>
                  <a:t>, pressure </a:t>
                </a:r>
                <a:r>
                  <a:rPr lang="fr-FR" sz="1000" i="1" dirty="0" err="1"/>
                  <a:t>is</a:t>
                </a:r>
                <a:r>
                  <a:rPr lang="fr-FR" sz="1000" i="1" dirty="0"/>
                  <a:t> a </a:t>
                </a:r>
                <a:r>
                  <a:rPr lang="fr-FR" sz="1000" i="1" dirty="0" err="1"/>
                  <a:t>lagrange</a:t>
                </a:r>
                <a:r>
                  <a:rPr lang="fr-FR" sz="1000" i="1" dirty="0"/>
                  <a:t> multiplier to </a:t>
                </a:r>
                <a:r>
                  <a:rPr lang="fr-FR" sz="1000" i="1" dirty="0" err="1"/>
                  <a:t>solve</a:t>
                </a:r>
                <a:r>
                  <a:rPr lang="fr-FR" sz="1000" i="1" dirty="0"/>
                  <a:t> the FOM, not </a:t>
                </a:r>
                <a:r>
                  <a:rPr lang="fr-FR" sz="1000" i="1" dirty="0" err="1"/>
                  <a:t>required</a:t>
                </a:r>
                <a:r>
                  <a:rPr lang="fr-FR" sz="1000" i="1" dirty="0"/>
                  <a:t> for ROM </a:t>
                </a:r>
                <a:r>
                  <a:rPr lang="fr-FR" sz="1000" i="1" dirty="0" err="1"/>
                  <a:t>because</a:t>
                </a:r>
                <a:r>
                  <a:rPr lang="fr-FR" sz="1000" i="1" dirty="0"/>
                  <a:t> the basis </a:t>
                </a:r>
                <a:r>
                  <a:rPr lang="fr-FR" sz="1000" i="1" dirty="0" err="1"/>
                  <a:t>obtained</a:t>
                </a:r>
                <a:r>
                  <a:rPr lang="fr-FR" sz="1000" i="1" dirty="0"/>
                  <a:t> </a:t>
                </a:r>
                <a:r>
                  <a:rPr lang="fr-FR" sz="1000" i="1" dirty="0" err="1"/>
                  <a:t>satisfies</a:t>
                </a:r>
                <a:r>
                  <a:rPr lang="fr-FR" sz="1000" i="1" dirty="0"/>
                  <a:t> the </a:t>
                </a:r>
                <a:r>
                  <a:rPr lang="fr-FR" sz="1000" i="1" dirty="0" err="1"/>
                  <a:t>boundary</a:t>
                </a:r>
                <a:r>
                  <a:rPr lang="fr-FR" sz="1000" i="1" dirty="0"/>
                  <a:t> conditions and  </a:t>
                </a:r>
                <a:r>
                  <a:rPr lang="fr-FR" sz="1000" i="1" dirty="0" err="1"/>
                  <a:t>hence</a:t>
                </a:r>
                <a:r>
                  <a:rPr lang="fr-FR" sz="1000" i="1" dirty="0"/>
                  <a:t> the </a:t>
                </a:r>
                <a:r>
                  <a:rPr lang="fr-FR" sz="1000" i="1" dirty="0" err="1"/>
                  <a:t>continuity</a:t>
                </a:r>
                <a:r>
                  <a:rPr lang="fr-FR" sz="1000" i="1" dirty="0"/>
                  <a:t> </a:t>
                </a:r>
                <a:r>
                  <a:rPr lang="fr-FR" sz="1000" i="1" dirty="0" err="1"/>
                  <a:t>equation</a:t>
                </a:r>
                <a:r>
                  <a:rPr lang="fr-FR" sz="1000" i="1" dirty="0"/>
                  <a:t> </a:t>
                </a:r>
                <a:r>
                  <a:rPr lang="fr-FR" sz="1000" i="1" dirty="0" err="1"/>
                  <a:t>is</a:t>
                </a:r>
                <a:r>
                  <a:rPr lang="fr-FR" sz="1000" i="1" dirty="0"/>
                  <a:t> </a:t>
                </a:r>
                <a:r>
                  <a:rPr lang="fr-FR" sz="1000" i="1" dirty="0" err="1"/>
                  <a:t>automatically</a:t>
                </a:r>
                <a:r>
                  <a:rPr lang="fr-FR" sz="1000" i="1" dirty="0"/>
                  <a:t> </a:t>
                </a:r>
                <a:r>
                  <a:rPr lang="fr-FR" sz="1000" i="1" dirty="0" err="1"/>
                  <a:t>satisfied</a:t>
                </a:r>
                <a:r>
                  <a:rPr lang="fr-FR" sz="1000" i="1" dirty="0"/>
                  <a:t> or the basis </a:t>
                </a:r>
                <a:r>
                  <a:rPr lang="fr-FR" sz="1000" i="1" dirty="0" err="1"/>
                  <a:t>is</a:t>
                </a:r>
                <a:r>
                  <a:rPr lang="fr-FR" sz="1000" i="1" dirty="0"/>
                  <a:t> </a:t>
                </a:r>
                <a:r>
                  <a:rPr lang="fr-FR" sz="1000" b="1" i="1" dirty="0"/>
                  <a:t>divergence free</a:t>
                </a:r>
              </a:p>
              <a:p>
                <a:endParaRPr lang="fr-FR" sz="1000" i="1" dirty="0"/>
              </a:p>
              <a:p>
                <a:r>
                  <a:rPr lang="fr-FR" sz="1000" b="0" dirty="0"/>
                  <a:t>Final </a:t>
                </a:r>
                <a:r>
                  <a:rPr lang="fr-FR" sz="1000" b="0" dirty="0" err="1"/>
                  <a:t>equation</a:t>
                </a:r>
                <a:r>
                  <a:rPr lang="fr-FR" sz="1000" b="0" dirty="0"/>
                  <a:t> to </a:t>
                </a:r>
                <a:r>
                  <a:rPr lang="fr-FR" sz="1000" b="0" dirty="0" err="1"/>
                  <a:t>be</a:t>
                </a:r>
                <a:r>
                  <a:rPr lang="fr-FR" sz="1000" b="0" dirty="0"/>
                  <a:t> </a:t>
                </a:r>
                <a:r>
                  <a:rPr lang="fr-FR" sz="1000" b="0" dirty="0" err="1"/>
                  <a:t>solved</a:t>
                </a:r>
                <a:r>
                  <a:rPr lang="fr-FR" sz="1000" b="0" dirty="0"/>
                  <a:t> </a:t>
                </a:r>
                <a:r>
                  <a:rPr lang="fr-FR" sz="1000" b="0" dirty="0" err="1"/>
                  <a:t>is</a:t>
                </a:r>
                <a:r>
                  <a:rPr lang="fr-FR" sz="1000" b="0" dirty="0"/>
                  <a:t> </a:t>
                </a:r>
                <a:r>
                  <a:rPr lang="fr-FR" sz="1000" b="0" dirty="0" err="1"/>
                  <a:t>only</a:t>
                </a:r>
                <a:r>
                  <a:rPr lang="fr-FR" sz="1000" b="0" dirty="0"/>
                  <a:t> the </a:t>
                </a:r>
                <a:r>
                  <a:rPr lang="fr-FR" sz="1000" b="0" dirty="0" err="1"/>
                  <a:t>momentum</a:t>
                </a:r>
                <a:r>
                  <a:rPr lang="fr-FR" sz="1000" b="0" dirty="0"/>
                  <a:t> </a:t>
                </a:r>
                <a:r>
                  <a:rPr lang="fr-FR" sz="1000" b="0" dirty="0" err="1"/>
                  <a:t>equation</a:t>
                </a:r>
                <a:r>
                  <a:rPr lang="fr-FR" sz="1000" b="0" dirty="0"/>
                  <a:t> and the constitutive </a:t>
                </a:r>
                <a:r>
                  <a:rPr lang="fr-FR" sz="1000" b="0" dirty="0" err="1"/>
                  <a:t>equation</a:t>
                </a:r>
                <a:endParaRPr lang="fr-FR" sz="1000" b="0" dirty="0"/>
              </a:p>
              <a:p>
                <a:endParaRPr lang="fr-FR" sz="1000" b="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fr-FR" sz="1000" i="1">
                              <a:latin typeface="Cambria Math"/>
                            </a:rPr>
                            <m:t>𝑆</m:t>
                          </m:r>
                          <m:r>
                            <a:rPr lang="fr-FR" sz="1000" i="1">
                              <a:latin typeface="Cambria Math"/>
                            </a:rPr>
                            <m:t>+</m:t>
                          </m:r>
                          <m:r>
                            <a:rPr lang="fr-FR" sz="1000" i="1">
                              <a:latin typeface="Cambria Math"/>
                            </a:rPr>
                            <m:t>𝐴</m:t>
                          </m:r>
                          <m:sSup>
                            <m:sSupPr>
                              <m:ctrlPr>
                                <a:rPr lang="fr-FR" sz="1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fr-FR" sz="1000" i="1">
                                  <a:latin typeface="Cambria Math"/>
                                </a:rPr>
                                <m:t>𝑀</m:t>
                              </m:r>
                            </m:e>
                            <m:sup>
                              <m:r>
                                <m:rPr>
                                  <m:brk m:alnAt="7"/>
                                </m:rPr>
                                <a:rPr lang="fr-FR" sz="1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fr-FR" sz="1000" i="1">
                                  <a:latin typeface="Cambria Math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fr-FR" sz="1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fr-FR" sz="1000" i="1">
                                  <a:latin typeface="Cambria Math"/>
                                </a:rPr>
                                <m:t>𝐴</m:t>
                              </m:r>
                            </m:e>
                            <m:sup>
                              <m:r>
                                <m:rPr>
                                  <m:brk m:alnAt="7"/>
                                </m:rPr>
                                <a:rPr lang="fr-FR" sz="1000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⃗"/>
                          <m:ctrlPr>
                            <a:rPr lang="fr-FR" sz="10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sz="1000" i="1">
                              <a:latin typeface="Cambria Math"/>
                            </a:rPr>
                            <m:t>𝑢</m:t>
                          </m:r>
                        </m:e>
                      </m:acc>
                      <m:r>
                        <a:rPr lang="fr-FR" sz="1000" b="0" i="1" smtClean="0">
                          <a:latin typeface="Cambria Math"/>
                        </a:rPr>
                        <m:t>=</m:t>
                      </m:r>
                      <m:r>
                        <a:rPr lang="fr-FR" sz="1000" b="1" i="1">
                          <a:latin typeface="Cambria Math"/>
                        </a:rPr>
                        <m:t>𝒇</m:t>
                      </m:r>
                    </m:oMath>
                  </m:oMathPara>
                </a14:m>
                <a:endParaRPr lang="fr-FR" sz="1000" b="0" i="1" dirty="0"/>
              </a:p>
              <a:p>
                <a:endParaRPr lang="fr-FR" sz="1000" b="0" i="1" dirty="0"/>
              </a:p>
              <a:p>
                <a:endParaRPr lang="fr-FR" sz="1000" b="0" dirty="0"/>
              </a:p>
              <a:p>
                <a:endParaRPr lang="fr-FR" sz="1000" b="0" dirty="0"/>
              </a:p>
              <a:p>
                <a:endParaRPr lang="fr-FR" sz="1000" dirty="0"/>
              </a:p>
            </p:txBody>
          </p:sp>
        </mc:Choice>
        <mc:Fallback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275606"/>
                <a:ext cx="8101448" cy="435548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/>
          <p:cNvSpPr txBox="1"/>
          <p:nvPr/>
        </p:nvSpPr>
        <p:spPr>
          <a:xfrm>
            <a:off x="395536" y="94556"/>
            <a:ext cx="4262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System of </a:t>
            </a:r>
            <a:r>
              <a:rPr lang="fr-FR" sz="1400" dirty="0" err="1"/>
              <a:t>equations</a:t>
            </a:r>
            <a:r>
              <a:rPr lang="fr-FR" sz="1400" dirty="0"/>
              <a:t> for the </a:t>
            </a:r>
            <a:r>
              <a:rPr lang="fr-FR" sz="1400" dirty="0" err="1"/>
              <a:t>Viscoelastic</a:t>
            </a:r>
            <a:r>
              <a:rPr lang="fr-FR" sz="1400" dirty="0"/>
              <a:t> flow model</a:t>
            </a:r>
          </a:p>
        </p:txBody>
      </p:sp>
    </p:spTree>
    <p:extLst>
      <p:ext uri="{BB962C8B-B14F-4D97-AF65-F5344CB8AC3E}">
        <p14:creationId xmlns:p14="http://schemas.microsoft.com/office/powerpoint/2010/main" val="4069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2267744" y="1566253"/>
                <a:ext cx="3894784" cy="7922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fr-FR" dirty="0"/>
              </a:p>
              <a:p>
                <a:r>
                  <a:rPr lang="fr-FR" b="0" dirty="0"/>
                  <a:t>(</a:t>
                </a:r>
                <a14:m>
                  <m:oMath xmlns:m="http://schemas.openxmlformats.org/officeDocument/2006/math">
                    <m:groupChr>
                      <m:groupChrPr>
                        <m:chr m:val="⏟"/>
                        <m:ctrlPr>
                          <a:rPr lang="fr-FR" b="0" i="1" smtClean="0">
                            <a:latin typeface="Cambria Math"/>
                          </a:rPr>
                        </m:ctrlPr>
                      </m:groupChrPr>
                      <m:e>
                        <m:r>
                          <a:rPr lang="fr-FR" b="1" i="1">
                            <a:latin typeface="Cambria Math"/>
                          </a:rPr>
                          <m:t>𝒅</m:t>
                        </m:r>
                        <m:r>
                          <a:rPr lang="fr-FR" i="1">
                            <a:latin typeface="Cambria Math"/>
                          </a:rPr>
                          <m:t>+</m:t>
                        </m:r>
                        <m:r>
                          <a:rPr lang="fr-FR" i="1">
                            <a:latin typeface="Cambria Math"/>
                          </a:rPr>
                          <m:t>𝛾</m:t>
                        </m:r>
                        <m:acc>
                          <m:accPr>
                            <m:chr m:val="⃗"/>
                            <m:ctrlPr>
                              <a:rPr lang="fr-FR" i="1" dirty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fr-FR" b="0" i="1" dirty="0" smtClean="0">
                                <a:latin typeface="Cambria Math"/>
                              </a:rPr>
                              <m:t>𝑢</m:t>
                            </m:r>
                          </m:e>
                        </m:acc>
                        <m:r>
                          <a:rPr lang="fr-FR" i="1" dirty="0">
                            <a:latin typeface="Cambria Math"/>
                          </a:rPr>
                          <m:t>.</m:t>
                        </m:r>
                        <m:r>
                          <a:rPr lang="fr-FR" b="0" i="1" dirty="0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fr-FR" b="1" i="1" dirty="0">
                            <a:latin typeface="Cambria Math"/>
                            <a:ea typeface="Cambria Math"/>
                          </a:rPr>
                          <m:t>𝒅</m:t>
                        </m:r>
                      </m:e>
                    </m:groupChr>
                    <m:r>
                      <a:rPr lang="fr-FR" b="0" i="1" smtClean="0">
                        <a:latin typeface="Cambria Math"/>
                      </a:rPr>
                      <m:t>,</m:t>
                    </m:r>
                    <m:f>
                      <m:fPr>
                        <m:ctrlPr>
                          <a:rPr lang="fr-FR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i="1" smtClean="0">
                            <a:latin typeface="Cambria Math"/>
                          </a:rPr>
                          <m:t>𝜕</m:t>
                        </m:r>
                        <m:r>
                          <a:rPr lang="fr-FR" b="1" i="1" smtClean="0">
                            <a:latin typeface="Cambria Math"/>
                          </a:rPr>
                          <m:t>𝒔</m:t>
                        </m:r>
                      </m:num>
                      <m:den>
                        <m:r>
                          <a:rPr lang="fr-FR" i="1" smtClean="0">
                            <a:latin typeface="Cambria Math"/>
                          </a:rPr>
                          <m:t>𝜕</m:t>
                        </m:r>
                        <m:r>
                          <a:rPr lang="fr-FR" b="0" i="1" smtClean="0">
                            <a:latin typeface="Cambria Math"/>
                          </a:rPr>
                          <m:t>𝑡</m:t>
                        </m:r>
                      </m:den>
                    </m:f>
                    <m:r>
                      <a:rPr lang="fr-FR" b="0" i="1" smtClean="0">
                        <a:latin typeface="Cambria Math"/>
                      </a:rPr>
                      <m:t>+</m:t>
                    </m:r>
                    <m:acc>
                      <m:accPr>
                        <m:chr m:val="⃗"/>
                        <m:ctrlPr>
                          <a:rPr lang="fr-FR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/>
                          </a:rPr>
                          <m:t>𝑢</m:t>
                        </m:r>
                      </m:e>
                    </m:acc>
                    <m:r>
                      <a:rPr lang="fr-FR" b="0" i="1" smtClean="0">
                        <a:latin typeface="Cambria Math"/>
                      </a:rPr>
                      <m:t>.</m:t>
                    </m:r>
                    <m:r>
                      <a:rPr lang="fr-FR" b="0" i="0" smtClean="0">
                        <a:latin typeface="Cambria Math"/>
                        <a:ea typeface="Cambria Math"/>
                      </a:rPr>
                      <m:t>𝛻</m:t>
                    </m:r>
                    <m:r>
                      <a:rPr lang="fr-FR" b="1" i="1" smtClean="0">
                        <a:latin typeface="Cambria Math"/>
                        <a:ea typeface="Cambria Math"/>
                      </a:rPr>
                      <m:t>𝒔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𝐺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fr-FR" b="1" i="1" smtClean="0">
                        <a:latin typeface="Cambria Math"/>
                        <a:ea typeface="Cambria Math"/>
                      </a:rPr>
                      <m:t>𝑳</m:t>
                    </m:r>
                    <m:r>
                      <a:rPr lang="fr-FR" b="1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fr-FR" b="1" i="1" smtClean="0">
                        <a:latin typeface="Cambria Math"/>
                        <a:ea typeface="Cambria Math"/>
                      </a:rPr>
                      <m:t>𝒔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))=0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1566253"/>
                <a:ext cx="3894784" cy="792268"/>
              </a:xfrm>
              <a:prstGeom prst="rect">
                <a:avLst/>
              </a:prstGeom>
              <a:blipFill rotWithShape="1">
                <a:blip r:embed="rId2"/>
                <a:stretch>
                  <a:fillRect l="-1252" b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>
            <a:off x="683568" y="123478"/>
            <a:ext cx="2831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Modelling</a:t>
            </a:r>
            <a:r>
              <a:rPr lang="fr-FR" sz="1400" dirty="0"/>
              <a:t> of constitutive </a:t>
            </a:r>
            <a:r>
              <a:rPr lang="fr-FR" sz="1400" dirty="0" err="1"/>
              <a:t>equation</a:t>
            </a: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683568" y="627534"/>
            <a:ext cx="633699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/>
              <a:t>Three</a:t>
            </a:r>
            <a:r>
              <a:rPr lang="fr-FR" sz="1100" dirty="0"/>
              <a:t> </a:t>
            </a:r>
            <a:r>
              <a:rPr lang="fr-FR" sz="1100" dirty="0" err="1"/>
              <a:t>different</a:t>
            </a:r>
            <a:r>
              <a:rPr lang="fr-FR" sz="1100" dirty="0"/>
              <a:t> test </a:t>
            </a:r>
            <a:r>
              <a:rPr lang="fr-FR" sz="1100" dirty="0" err="1"/>
              <a:t>functions</a:t>
            </a:r>
            <a:r>
              <a:rPr lang="fr-FR" sz="1100" dirty="0"/>
              <a:t> </a:t>
            </a:r>
            <a:r>
              <a:rPr lang="fr-FR" sz="1100" dirty="0" err="1"/>
              <a:t>implemented</a:t>
            </a:r>
            <a:r>
              <a:rPr lang="fr-FR" sz="1100" dirty="0"/>
              <a:t> for building </a:t>
            </a:r>
            <a:r>
              <a:rPr lang="fr-FR" sz="1100" dirty="0" err="1"/>
              <a:t>reduced</a:t>
            </a:r>
            <a:r>
              <a:rPr lang="fr-FR" sz="1100" dirty="0"/>
              <a:t> </a:t>
            </a:r>
            <a:r>
              <a:rPr lang="fr-FR" sz="1100" dirty="0" err="1"/>
              <a:t>order</a:t>
            </a:r>
            <a:r>
              <a:rPr lang="fr-FR" sz="1100" dirty="0"/>
              <a:t> model for </a:t>
            </a:r>
            <a:r>
              <a:rPr lang="fr-FR" sz="1100" dirty="0" err="1"/>
              <a:t>contitutive</a:t>
            </a:r>
            <a:r>
              <a:rPr lang="fr-FR" sz="1100" dirty="0"/>
              <a:t> </a:t>
            </a:r>
            <a:r>
              <a:rPr lang="fr-FR" sz="1100" dirty="0" err="1"/>
              <a:t>equation</a:t>
            </a:r>
            <a:endParaRPr lang="fr-FR" sz="1100" dirty="0"/>
          </a:p>
          <a:p>
            <a:endParaRPr lang="fr-FR" sz="1100" dirty="0"/>
          </a:p>
          <a:p>
            <a:pPr marL="342900" indent="-342900">
              <a:buFont typeface="+mj-lt"/>
              <a:buAutoNum type="arabicPeriod"/>
            </a:pPr>
            <a:r>
              <a:rPr lang="fr-FR" sz="1100" dirty="0"/>
              <a:t>SUPG (</a:t>
            </a:r>
            <a:r>
              <a:rPr lang="fr-FR" sz="1100" dirty="0" err="1"/>
              <a:t>based</a:t>
            </a:r>
            <a:r>
              <a:rPr lang="fr-FR" sz="1100" dirty="0"/>
              <a:t> on the basis </a:t>
            </a:r>
            <a:r>
              <a:rPr lang="fr-FR" sz="1100" dirty="0" err="1"/>
              <a:t>function</a:t>
            </a:r>
            <a:r>
              <a:rPr lang="fr-FR" sz="1100" dirty="0"/>
              <a:t> of the solution </a:t>
            </a:r>
            <a:r>
              <a:rPr lang="fr-FR" sz="1100" dirty="0" err="1"/>
              <a:t>field</a:t>
            </a:r>
            <a:r>
              <a:rPr lang="fr-FR" sz="1100" dirty="0"/>
              <a:t> and stabilise online)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100" dirty="0"/>
              <a:t>PG  (</a:t>
            </a:r>
            <a:r>
              <a:rPr lang="fr-FR" sz="1100" dirty="0" err="1"/>
              <a:t>based</a:t>
            </a:r>
            <a:r>
              <a:rPr lang="fr-FR" sz="1100" dirty="0"/>
              <a:t> on the </a:t>
            </a:r>
            <a:r>
              <a:rPr lang="fr-FR" sz="1100" dirty="0" err="1"/>
              <a:t>snapshots</a:t>
            </a:r>
            <a:r>
              <a:rPr lang="fr-FR" sz="1100" dirty="0"/>
              <a:t> of the SUPG stabilisation of the FOM </a:t>
            </a:r>
            <a:r>
              <a:rPr lang="fr-FR" sz="1100" dirty="0" err="1"/>
              <a:t>computed</a:t>
            </a:r>
            <a:r>
              <a:rPr lang="fr-FR" sz="1100" dirty="0"/>
              <a:t> offline)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100" dirty="0" err="1"/>
              <a:t>Galerkin</a:t>
            </a:r>
            <a:endParaRPr lang="fr-FR" sz="1100" dirty="0"/>
          </a:p>
        </p:txBody>
      </p:sp>
      <p:sp>
        <p:nvSpPr>
          <p:cNvPr id="7" name="ZoneTexte 6"/>
          <p:cNvSpPr txBox="1"/>
          <p:nvPr/>
        </p:nvSpPr>
        <p:spPr>
          <a:xfrm>
            <a:off x="1835696" y="2358521"/>
            <a:ext cx="21602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Test </a:t>
            </a:r>
            <a:r>
              <a:rPr lang="fr-FR" sz="1050" dirty="0" err="1"/>
              <a:t>function</a:t>
            </a:r>
            <a:endParaRPr lang="fr-FR" sz="1050" dirty="0"/>
          </a:p>
        </p:txBody>
      </p:sp>
    </p:spTree>
    <p:extLst>
      <p:ext uri="{BB962C8B-B14F-4D97-AF65-F5344CB8AC3E}">
        <p14:creationId xmlns:p14="http://schemas.microsoft.com/office/powerpoint/2010/main" val="237774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02" y="505009"/>
            <a:ext cx="3672408" cy="245357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52" y="2427734"/>
            <a:ext cx="3744416" cy="229181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627534"/>
            <a:ext cx="3528392" cy="220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6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6928" y="699542"/>
            <a:ext cx="74168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B050"/>
                </a:solidFill>
              </a:rPr>
              <a:t>Diffusion </a:t>
            </a:r>
            <a:r>
              <a:rPr lang="fr-FR" sz="1400" dirty="0" err="1">
                <a:solidFill>
                  <a:srgbClr val="00B050"/>
                </a:solidFill>
              </a:rPr>
              <a:t>reaction</a:t>
            </a:r>
            <a:r>
              <a:rPr lang="fr-FR" sz="1400" dirty="0">
                <a:solidFill>
                  <a:srgbClr val="00B050"/>
                </a:solidFill>
              </a:rPr>
              <a:t> </a:t>
            </a:r>
            <a:r>
              <a:rPr lang="fr-FR" sz="1400" dirty="0" err="1">
                <a:solidFill>
                  <a:srgbClr val="00B050"/>
                </a:solidFill>
              </a:rPr>
              <a:t>problem</a:t>
            </a:r>
            <a:r>
              <a:rPr lang="fr-FR" sz="1400" dirty="0">
                <a:solidFill>
                  <a:srgbClr val="00B050"/>
                </a:solidFill>
              </a:rPr>
              <a:t> </a:t>
            </a:r>
            <a:r>
              <a:rPr lang="fr-FR" sz="1400" dirty="0" err="1">
                <a:solidFill>
                  <a:srgbClr val="00B050"/>
                </a:solidFill>
              </a:rPr>
              <a:t>with</a:t>
            </a:r>
            <a:r>
              <a:rPr lang="fr-FR" sz="1400" dirty="0">
                <a:solidFill>
                  <a:srgbClr val="00B050"/>
                </a:solidFill>
              </a:rPr>
              <a:t> adaptive </a:t>
            </a:r>
            <a:r>
              <a:rPr lang="fr-FR" sz="1400" dirty="0" err="1">
                <a:solidFill>
                  <a:srgbClr val="00B050"/>
                </a:solidFill>
              </a:rPr>
              <a:t>mesh</a:t>
            </a:r>
            <a:r>
              <a:rPr lang="fr-FR" sz="1400" dirty="0">
                <a:solidFill>
                  <a:srgbClr val="00B050"/>
                </a:solidFill>
              </a:rPr>
              <a:t> </a:t>
            </a:r>
            <a:r>
              <a:rPr lang="fr-FR" sz="1400" dirty="0" err="1">
                <a:solidFill>
                  <a:srgbClr val="00B050"/>
                </a:solidFill>
              </a:rPr>
              <a:t>using</a:t>
            </a:r>
            <a:r>
              <a:rPr lang="fr-FR" sz="1400" dirty="0">
                <a:solidFill>
                  <a:srgbClr val="00B050"/>
                </a:solidFill>
              </a:rPr>
              <a:t> </a:t>
            </a:r>
            <a:r>
              <a:rPr lang="fr-FR" sz="1400" dirty="0" err="1">
                <a:solidFill>
                  <a:srgbClr val="00B050"/>
                </a:solidFill>
              </a:rPr>
              <a:t>ICITech</a:t>
            </a:r>
            <a:r>
              <a:rPr lang="fr-FR" sz="1400" dirty="0">
                <a:solidFill>
                  <a:srgbClr val="00B050"/>
                </a:solidFill>
              </a:rPr>
              <a:t> </a:t>
            </a:r>
            <a:r>
              <a:rPr lang="fr-FR" sz="1400" dirty="0" err="1">
                <a:solidFill>
                  <a:srgbClr val="00B050"/>
                </a:solidFill>
              </a:rPr>
              <a:t>Solver</a:t>
            </a:r>
            <a:endParaRPr lang="fr-FR" sz="1400" dirty="0">
              <a:solidFill>
                <a:srgbClr val="00B05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83718"/>
            <a:ext cx="2592288" cy="172819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283336"/>
            <a:ext cx="2592288" cy="172857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283336"/>
            <a:ext cx="2592288" cy="17281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2699792" y="1131590"/>
                <a:ext cx="22148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𝑢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𝜆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𝑢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𝜆</m:t>
                          </m:r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+1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𝑓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1131590"/>
                <a:ext cx="2214837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005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915566"/>
            <a:ext cx="784887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fr-FR" sz="1200" dirty="0"/>
              <a:t>Explore the </a:t>
            </a:r>
            <a:r>
              <a:rPr lang="fr-FR" sz="1200" dirty="0" err="1"/>
              <a:t>parametric</a:t>
            </a:r>
            <a:r>
              <a:rPr lang="fr-FR" sz="1200" dirty="0"/>
              <a:t> </a:t>
            </a:r>
            <a:r>
              <a:rPr lang="fr-FR" sz="1200" dirty="0" err="1"/>
              <a:t>space</a:t>
            </a:r>
            <a:r>
              <a:rPr lang="fr-FR" sz="1200" dirty="0"/>
              <a:t> </a:t>
            </a:r>
            <a:r>
              <a:rPr lang="fr-FR" sz="1200" dirty="0" err="1"/>
              <a:t>iteratively</a:t>
            </a:r>
            <a:r>
              <a:rPr lang="fr-FR" sz="1200" dirty="0"/>
              <a:t> </a:t>
            </a:r>
            <a:r>
              <a:rPr lang="fr-FR" sz="1200" dirty="0" err="1"/>
              <a:t>based</a:t>
            </a:r>
            <a:r>
              <a:rPr lang="fr-FR" sz="1200" dirty="0"/>
              <a:t> on </a:t>
            </a:r>
            <a:r>
              <a:rPr lang="fr-FR" sz="1200" b="1" dirty="0" err="1"/>
              <a:t>random</a:t>
            </a:r>
            <a:r>
              <a:rPr lang="fr-FR" sz="1200" b="1" dirty="0"/>
              <a:t> adaptive </a:t>
            </a:r>
            <a:r>
              <a:rPr lang="fr-FR" sz="1200" b="1" dirty="0" err="1"/>
              <a:t>sampling</a:t>
            </a:r>
            <a:r>
              <a:rPr lang="fr-FR" sz="1200" b="1" dirty="0"/>
              <a:t>: </a:t>
            </a:r>
            <a:r>
              <a:rPr lang="fr-FR" sz="1200" dirty="0" err="1"/>
              <a:t>Motivated</a:t>
            </a:r>
            <a:r>
              <a:rPr lang="fr-FR" sz="1200" dirty="0"/>
              <a:t> by the DEIM </a:t>
            </a:r>
            <a:r>
              <a:rPr lang="fr-FR" sz="1200" dirty="0" err="1"/>
              <a:t>approach</a:t>
            </a:r>
            <a:r>
              <a:rPr lang="fr-FR" sz="1200" dirty="0"/>
              <a:t> for </a:t>
            </a:r>
            <a:r>
              <a:rPr lang="fr-FR" sz="1200" dirty="0" err="1"/>
              <a:t>finding</a:t>
            </a:r>
            <a:r>
              <a:rPr lang="fr-FR" sz="1200" dirty="0"/>
              <a:t> best interpolation points </a:t>
            </a:r>
            <a:r>
              <a:rPr lang="fr-FR" sz="1200" dirty="0" err="1"/>
              <a:t>using</a:t>
            </a:r>
            <a:r>
              <a:rPr lang="fr-FR" sz="1200" dirty="0"/>
              <a:t> </a:t>
            </a:r>
            <a:r>
              <a:rPr lang="fr-FR" sz="1200" dirty="0" err="1"/>
              <a:t>parametric</a:t>
            </a:r>
            <a:r>
              <a:rPr lang="fr-FR" sz="1200" dirty="0"/>
              <a:t> modes </a:t>
            </a:r>
            <a:r>
              <a:rPr lang="fr-FR" sz="1200" dirty="0" err="1"/>
              <a:t>obtained</a:t>
            </a:r>
            <a:r>
              <a:rPr lang="fr-FR" sz="1200" dirty="0"/>
              <a:t> by POD</a:t>
            </a:r>
            <a:r>
              <a:rPr lang="fr-FR" sz="1200" b="1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fr-FR" sz="1200" dirty="0" err="1"/>
              <a:t>Build</a:t>
            </a:r>
            <a:r>
              <a:rPr lang="fr-FR" sz="1200" dirty="0"/>
              <a:t> the </a:t>
            </a:r>
            <a:r>
              <a:rPr lang="fr-FR" sz="1200" dirty="0" err="1"/>
              <a:t>reduced</a:t>
            </a:r>
            <a:r>
              <a:rPr lang="fr-FR" sz="1200" dirty="0"/>
              <a:t> basis by POD on the ensemble of </a:t>
            </a:r>
            <a:r>
              <a:rPr lang="fr-FR" sz="1200" dirty="0" err="1"/>
              <a:t>snapshots</a:t>
            </a:r>
            <a:r>
              <a:rPr lang="fr-FR" sz="1200" dirty="0"/>
              <a:t> </a:t>
            </a:r>
            <a:r>
              <a:rPr lang="fr-FR" sz="1200" dirty="0" err="1"/>
              <a:t>at</a:t>
            </a:r>
            <a:r>
              <a:rPr lang="fr-FR" sz="1200" dirty="0"/>
              <a:t> the </a:t>
            </a:r>
            <a:r>
              <a:rPr lang="fr-FR" sz="1200" dirty="0" err="1"/>
              <a:t>selected</a:t>
            </a:r>
            <a:r>
              <a:rPr lang="fr-FR" sz="1200" dirty="0"/>
              <a:t> </a:t>
            </a:r>
            <a:r>
              <a:rPr lang="fr-FR" sz="1200" dirty="0" err="1"/>
              <a:t>finite</a:t>
            </a:r>
            <a:r>
              <a:rPr lang="fr-FR" sz="1200" dirty="0"/>
              <a:t> set of points or by </a:t>
            </a:r>
            <a:r>
              <a:rPr lang="fr-FR" sz="1200" dirty="0" err="1"/>
              <a:t>orthogonalisation</a:t>
            </a:r>
            <a:r>
              <a:rPr lang="fr-FR" sz="1200" dirty="0"/>
              <a:t> of the </a:t>
            </a:r>
            <a:r>
              <a:rPr lang="fr-FR" sz="1200" dirty="0" err="1"/>
              <a:t>snapshots</a:t>
            </a:r>
            <a:r>
              <a:rPr lang="fr-FR" sz="1200" dirty="0"/>
              <a:t> by Gram Schmidt. 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fr-FR" sz="1200" dirty="0" err="1"/>
              <a:t>Numerical</a:t>
            </a:r>
            <a:r>
              <a:rPr lang="fr-FR" sz="1200" dirty="0"/>
              <a:t> </a:t>
            </a:r>
            <a:r>
              <a:rPr lang="fr-FR" sz="1200" dirty="0" err="1"/>
              <a:t>analysis</a:t>
            </a:r>
            <a:r>
              <a:rPr lang="fr-FR" sz="1200" dirty="0"/>
              <a:t> of </a:t>
            </a:r>
            <a:r>
              <a:rPr lang="fr-FR" sz="1200" dirty="0" err="1"/>
              <a:t>elliptic</a:t>
            </a:r>
            <a:r>
              <a:rPr lang="fr-FR" sz="1200" dirty="0"/>
              <a:t> </a:t>
            </a:r>
            <a:r>
              <a:rPr lang="fr-FR" sz="1200" dirty="0" smtClean="0"/>
              <a:t>PDE </a:t>
            </a:r>
            <a:r>
              <a:rPr lang="fr-FR" sz="1200" dirty="0" err="1"/>
              <a:t>based</a:t>
            </a:r>
            <a:r>
              <a:rPr lang="fr-FR" sz="1200" dirty="0"/>
              <a:t> on 9 </a:t>
            </a:r>
            <a:r>
              <a:rPr lang="fr-FR" sz="1200" dirty="0" err="1"/>
              <a:t>dimensional</a:t>
            </a:r>
            <a:r>
              <a:rPr lang="fr-FR" sz="1200" dirty="0"/>
              <a:t> </a:t>
            </a:r>
            <a:r>
              <a:rPr lang="fr-FR" sz="1200" dirty="0" err="1"/>
              <a:t>parametric</a:t>
            </a:r>
            <a:r>
              <a:rPr lang="fr-FR" sz="1200" dirty="0"/>
              <a:t> system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200" dirty="0" err="1" smtClean="0"/>
              <a:t>Finally</a:t>
            </a:r>
            <a:r>
              <a:rPr lang="fr-FR" sz="1200" dirty="0" smtClean="0"/>
              <a:t>, to </a:t>
            </a:r>
            <a:r>
              <a:rPr lang="fr-FR" sz="1200" dirty="0" err="1" smtClean="0"/>
              <a:t>extend</a:t>
            </a:r>
            <a:r>
              <a:rPr lang="fr-FR" sz="1200" dirty="0" smtClean="0"/>
              <a:t> </a:t>
            </a:r>
            <a:r>
              <a:rPr lang="fr-FR" sz="1200" dirty="0" err="1" smtClean="0"/>
              <a:t>this</a:t>
            </a:r>
            <a:r>
              <a:rPr lang="fr-FR" sz="1200" dirty="0" smtClean="0"/>
              <a:t> </a:t>
            </a:r>
            <a:r>
              <a:rPr lang="fr-FR" sz="1200" dirty="0" err="1" smtClean="0"/>
              <a:t>sampling</a:t>
            </a:r>
            <a:r>
              <a:rPr lang="fr-FR" sz="1200" dirty="0" smtClean="0"/>
              <a:t> </a:t>
            </a:r>
            <a:r>
              <a:rPr lang="fr-FR" sz="1200" dirty="0" err="1" smtClean="0"/>
              <a:t>approach</a:t>
            </a:r>
            <a:r>
              <a:rPr lang="fr-FR" sz="1200" dirty="0" smtClean="0"/>
              <a:t> on </a:t>
            </a:r>
            <a:r>
              <a:rPr lang="fr-FR" sz="1200" dirty="0" err="1" smtClean="0"/>
              <a:t>complex</a:t>
            </a:r>
            <a:r>
              <a:rPr lang="fr-FR" sz="1200" dirty="0" smtClean="0"/>
              <a:t> </a:t>
            </a:r>
            <a:r>
              <a:rPr lang="fr-FR" sz="1200" dirty="0" err="1" smtClean="0"/>
              <a:t>problems</a:t>
            </a:r>
            <a:r>
              <a:rPr lang="fr-FR" sz="1200" dirty="0" smtClean="0"/>
              <a:t> </a:t>
            </a:r>
            <a:r>
              <a:rPr lang="fr-FR" sz="1200" dirty="0" err="1" smtClean="0"/>
              <a:t>like</a:t>
            </a:r>
            <a:r>
              <a:rPr lang="fr-FR" sz="1200" dirty="0" smtClean="0"/>
              <a:t> </a:t>
            </a:r>
            <a:r>
              <a:rPr lang="fr-FR" sz="1200" dirty="0"/>
              <a:t>suspension of </a:t>
            </a:r>
            <a:r>
              <a:rPr lang="fr-FR" sz="1200" dirty="0" err="1"/>
              <a:t>particles</a:t>
            </a:r>
            <a:r>
              <a:rPr lang="fr-FR" sz="1200" dirty="0"/>
              <a:t> on </a:t>
            </a:r>
            <a:r>
              <a:rPr lang="fr-FR" sz="1200" dirty="0" err="1"/>
              <a:t>viscoelastic</a:t>
            </a:r>
            <a:r>
              <a:rPr lang="fr-FR" sz="1200" dirty="0"/>
              <a:t> medium </a:t>
            </a:r>
            <a:r>
              <a:rPr lang="fr-FR" sz="1200" dirty="0" err="1"/>
              <a:t>with</a:t>
            </a:r>
            <a:r>
              <a:rPr lang="fr-FR" sz="1200" dirty="0"/>
              <a:t> multi </a:t>
            </a:r>
            <a:r>
              <a:rPr lang="fr-FR" sz="1200" dirty="0" err="1"/>
              <a:t>dimensional</a:t>
            </a:r>
            <a:r>
              <a:rPr lang="fr-FR" sz="1200" dirty="0"/>
              <a:t> input </a:t>
            </a:r>
            <a:r>
              <a:rPr lang="fr-FR" sz="1200" dirty="0" err="1" smtClean="0"/>
              <a:t>parameters</a:t>
            </a:r>
            <a:endParaRPr lang="fr-FR" sz="1200" dirty="0" smtClean="0"/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200" dirty="0" smtClean="0"/>
              <a:t>To </a:t>
            </a:r>
            <a:r>
              <a:rPr lang="fr-FR" sz="1200" dirty="0" err="1"/>
              <a:t>work</a:t>
            </a:r>
            <a:r>
              <a:rPr lang="fr-FR" sz="1200" dirty="0"/>
              <a:t> on adaptive </a:t>
            </a:r>
            <a:r>
              <a:rPr lang="fr-FR" sz="1200" dirty="0" err="1"/>
              <a:t>refinement</a:t>
            </a:r>
            <a:r>
              <a:rPr lang="fr-FR" sz="1200" dirty="0"/>
              <a:t> of the spatial </a:t>
            </a:r>
            <a:r>
              <a:rPr lang="fr-FR" sz="1200" dirty="0" err="1"/>
              <a:t>mesh</a:t>
            </a:r>
            <a:r>
              <a:rPr lang="fr-FR" sz="1200" dirty="0"/>
              <a:t> of the </a:t>
            </a:r>
            <a:r>
              <a:rPr lang="fr-FR" sz="1200" dirty="0" err="1"/>
              <a:t>snapshots</a:t>
            </a:r>
            <a:r>
              <a:rPr lang="fr-FR" sz="1200" dirty="0"/>
              <a:t> </a:t>
            </a:r>
            <a:r>
              <a:rPr lang="fr-FR" sz="1200" dirty="0" err="1"/>
              <a:t>selected</a:t>
            </a:r>
            <a:r>
              <a:rPr lang="fr-FR" sz="1200" dirty="0"/>
              <a:t> </a:t>
            </a:r>
            <a:r>
              <a:rPr lang="fr-FR" sz="1200" dirty="0" err="1"/>
              <a:t>based</a:t>
            </a:r>
            <a:r>
              <a:rPr lang="fr-FR" sz="1200" dirty="0"/>
              <a:t> on successive sketch model </a:t>
            </a:r>
            <a:r>
              <a:rPr lang="fr-FR" sz="1200" dirty="0" err="1" smtClean="0"/>
              <a:t>strategy</a:t>
            </a:r>
            <a:endParaRPr lang="fr-FR" sz="1200" dirty="0" smtClean="0"/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1200" dirty="0" err="1" smtClean="0"/>
              <a:t>Work</a:t>
            </a:r>
            <a:r>
              <a:rPr lang="fr-FR" sz="1200" dirty="0" smtClean="0"/>
              <a:t> on </a:t>
            </a:r>
            <a:r>
              <a:rPr lang="fr-FR" sz="1200" dirty="0" err="1" smtClean="0"/>
              <a:t>previous</a:t>
            </a:r>
            <a:r>
              <a:rPr lang="fr-FR" sz="1200" dirty="0" smtClean="0"/>
              <a:t> RBM </a:t>
            </a:r>
            <a:r>
              <a:rPr lang="fr-FR" sz="1200" dirty="0" err="1" smtClean="0"/>
              <a:t>greedy</a:t>
            </a:r>
            <a:r>
              <a:rPr lang="fr-FR" sz="1200" dirty="0" smtClean="0"/>
              <a:t> </a:t>
            </a:r>
            <a:r>
              <a:rPr lang="fr-FR" sz="1200" dirty="0" err="1" smtClean="0"/>
              <a:t>approach</a:t>
            </a:r>
            <a:r>
              <a:rPr lang="fr-FR" sz="1200" dirty="0" smtClean="0"/>
              <a:t> and </a:t>
            </a:r>
            <a:r>
              <a:rPr lang="fr-FR" sz="1200" dirty="0" err="1" smtClean="0"/>
              <a:t>make</a:t>
            </a:r>
            <a:r>
              <a:rPr lang="fr-FR" sz="1200" dirty="0" smtClean="0"/>
              <a:t> </a:t>
            </a:r>
            <a:r>
              <a:rPr lang="fr-FR" sz="1200" dirty="0" err="1" smtClean="0"/>
              <a:t>comparisions</a:t>
            </a:r>
            <a:r>
              <a:rPr lang="fr-FR" sz="1200" dirty="0" smtClean="0"/>
              <a:t> </a:t>
            </a:r>
            <a:r>
              <a:rPr lang="fr-FR" sz="1200" dirty="0" err="1" smtClean="0"/>
              <a:t>with</a:t>
            </a:r>
            <a:r>
              <a:rPr lang="fr-FR" sz="1200" dirty="0" smtClean="0"/>
              <a:t> SMS </a:t>
            </a:r>
            <a:endParaRPr lang="fr-FR" sz="1200" dirty="0"/>
          </a:p>
        </p:txBody>
      </p:sp>
      <p:sp>
        <p:nvSpPr>
          <p:cNvPr id="3" name="ZoneTexte 2"/>
          <p:cNvSpPr txBox="1"/>
          <p:nvPr/>
        </p:nvSpPr>
        <p:spPr>
          <a:xfrm>
            <a:off x="611560" y="4805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92903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558270" y="18217"/>
            <a:ext cx="2986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Step</a:t>
            </a:r>
            <a:r>
              <a:rPr lang="fr-FR" sz="1200" dirty="0"/>
              <a:t> 1: </a:t>
            </a:r>
            <a:r>
              <a:rPr lang="fr-FR" sz="1200" dirty="0" err="1"/>
              <a:t>Divide</a:t>
            </a:r>
            <a:r>
              <a:rPr lang="fr-FR" sz="1200" dirty="0"/>
              <a:t> the data set </a:t>
            </a:r>
            <a:r>
              <a:rPr lang="fr-FR" sz="1200" dirty="0" err="1"/>
              <a:t>into</a:t>
            </a:r>
            <a:r>
              <a:rPr lang="fr-FR" sz="1200" dirty="0"/>
              <a:t> </a:t>
            </a:r>
            <a:r>
              <a:rPr lang="fr-FR" sz="1200" dirty="0" err="1"/>
              <a:t>two</a:t>
            </a:r>
            <a:r>
              <a:rPr lang="fr-FR" sz="1200" dirty="0"/>
              <a:t> parts </a:t>
            </a:r>
          </a:p>
        </p:txBody>
      </p:sp>
      <p:grpSp>
        <p:nvGrpSpPr>
          <p:cNvPr id="16" name="Groupe 15"/>
          <p:cNvGrpSpPr/>
          <p:nvPr/>
        </p:nvGrpSpPr>
        <p:grpSpPr>
          <a:xfrm>
            <a:off x="558270" y="325994"/>
            <a:ext cx="6389994" cy="4288019"/>
            <a:chOff x="558270" y="325994"/>
            <a:chExt cx="6389994" cy="4288019"/>
          </a:xfrm>
        </p:grpSpPr>
        <p:grpSp>
          <p:nvGrpSpPr>
            <p:cNvPr id="7" name="Groupe 6"/>
            <p:cNvGrpSpPr/>
            <p:nvPr/>
          </p:nvGrpSpPr>
          <p:grpSpPr>
            <a:xfrm>
              <a:off x="683568" y="325994"/>
              <a:ext cx="5735366" cy="247626"/>
              <a:chOff x="323528" y="332656"/>
              <a:chExt cx="6048672" cy="432048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323528" y="332656"/>
                <a:ext cx="4176464" cy="4320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	TRAINING SET	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4499992" y="332656"/>
                <a:ext cx="1872208" cy="4320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VALIDATION SET</a:t>
                </a:r>
              </a:p>
            </p:txBody>
          </p:sp>
        </p:grpSp>
        <p:sp>
          <p:nvSpPr>
            <p:cNvPr id="11" name="ZoneTexte 10"/>
            <p:cNvSpPr txBox="1"/>
            <p:nvPr/>
          </p:nvSpPr>
          <p:spPr>
            <a:xfrm>
              <a:off x="558270" y="720971"/>
              <a:ext cx="3482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err="1"/>
                <a:t>Step</a:t>
              </a:r>
              <a:r>
                <a:rPr lang="fr-FR" sz="1200" dirty="0"/>
                <a:t> 2: </a:t>
              </a:r>
              <a:r>
                <a:rPr lang="fr-FR" sz="1200" dirty="0" err="1"/>
                <a:t>Follow</a:t>
              </a:r>
              <a:r>
                <a:rPr lang="fr-FR" sz="1200" dirty="0"/>
                <a:t> the </a:t>
              </a:r>
              <a:r>
                <a:rPr lang="fr-FR" sz="1200" dirty="0" err="1"/>
                <a:t>steps</a:t>
              </a:r>
              <a:r>
                <a:rPr lang="fr-FR" sz="1200" dirty="0"/>
                <a:t> for training the data set </a:t>
              </a:r>
            </a:p>
          </p:txBody>
        </p:sp>
        <p:sp>
          <p:nvSpPr>
            <p:cNvPr id="10" name="Flèche vers le bas 9"/>
            <p:cNvSpPr/>
            <p:nvPr/>
          </p:nvSpPr>
          <p:spPr>
            <a:xfrm>
              <a:off x="2522521" y="585974"/>
              <a:ext cx="154563" cy="21485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pic>
          <p:nvPicPr>
            <p:cNvPr id="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4" t="1252" r="1002" b="-1"/>
            <a:stretch/>
          </p:blipFill>
          <p:spPr bwMode="auto">
            <a:xfrm>
              <a:off x="1115616" y="1141667"/>
              <a:ext cx="4938108" cy="3320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ZoneTexte 12"/>
            <p:cNvSpPr txBox="1"/>
            <p:nvPr/>
          </p:nvSpPr>
          <p:spPr>
            <a:xfrm>
              <a:off x="5395560" y="3359482"/>
              <a:ext cx="1224136" cy="58477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fr-FR" sz="800" dirty="0" smtClean="0"/>
                <a:t>Step3:Error-estimation on the training set and  </a:t>
              </a:r>
              <a:r>
                <a:rPr lang="fr-FR" sz="800" dirty="0"/>
                <a:t>model </a:t>
              </a:r>
              <a:r>
                <a:rPr lang="fr-FR" sz="800" dirty="0" smtClean="0"/>
                <a:t>performance on </a:t>
              </a:r>
              <a:r>
                <a:rPr lang="fr-FR" sz="800" dirty="0"/>
                <a:t>the validation set  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683568" y="981899"/>
              <a:ext cx="6264696" cy="3632114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ccolade fermante 14"/>
            <p:cNvSpPr/>
            <p:nvPr/>
          </p:nvSpPr>
          <p:spPr>
            <a:xfrm>
              <a:off x="5028832" y="3219822"/>
              <a:ext cx="216024" cy="864096"/>
            </a:xfrm>
            <a:prstGeom prst="rightBrac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995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855812" y="1635646"/>
            <a:ext cx="525656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Toy</a:t>
            </a:r>
            <a:r>
              <a:rPr lang="fr-FR" sz="1400" dirty="0"/>
              <a:t> </a:t>
            </a:r>
            <a:r>
              <a:rPr lang="fr-FR" sz="1400" dirty="0" err="1"/>
              <a:t>Examples</a:t>
            </a:r>
            <a:r>
              <a:rPr lang="fr-FR" sz="1400" dirty="0"/>
              <a:t>:</a:t>
            </a:r>
          </a:p>
          <a:p>
            <a:endParaRPr lang="fr-FR" sz="1400" dirty="0"/>
          </a:p>
          <a:p>
            <a:pPr marL="342900" indent="-342900">
              <a:buFont typeface="Wingdings" pitchFamily="2" charset="2"/>
              <a:buChar char="v"/>
            </a:pPr>
            <a:r>
              <a:rPr lang="fr-FR" sz="1400" dirty="0"/>
              <a:t>Darcy Flow </a:t>
            </a:r>
            <a:r>
              <a:rPr lang="fr-FR" sz="1400" dirty="0" err="1"/>
              <a:t>problem</a:t>
            </a:r>
            <a:r>
              <a:rPr lang="fr-FR" sz="1400" dirty="0"/>
              <a:t> in a 9 block 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fr-FR" sz="1400" dirty="0"/>
              <a:t>Convection Diffusion </a:t>
            </a:r>
            <a:r>
              <a:rPr lang="fr-FR" sz="1400" dirty="0" err="1"/>
              <a:t>Heat</a:t>
            </a:r>
            <a:r>
              <a:rPr lang="fr-FR" sz="1400" dirty="0"/>
              <a:t> Transfer in a 9 block </a:t>
            </a:r>
            <a:endParaRPr lang="fr-FR" sz="1400" dirty="0" smtClean="0"/>
          </a:p>
          <a:p>
            <a:r>
              <a:rPr lang="fr-FR" sz="1400" dirty="0"/>
              <a:t> </a:t>
            </a:r>
            <a:r>
              <a:rPr lang="fr-FR" sz="1400" dirty="0" smtClean="0"/>
              <a:t>     (</a:t>
            </a:r>
            <a:r>
              <a:rPr lang="fr-FR" sz="1400" dirty="0" err="1" smtClean="0"/>
              <a:t>Assuming</a:t>
            </a:r>
            <a:r>
              <a:rPr lang="fr-FR" sz="1400" dirty="0" smtClean="0"/>
              <a:t>, the </a:t>
            </a:r>
            <a:r>
              <a:rPr lang="fr-FR" sz="1400" dirty="0" err="1" smtClean="0"/>
              <a:t>toughest</a:t>
            </a:r>
            <a:r>
              <a:rPr lang="fr-FR" sz="1400" dirty="0" smtClean="0"/>
              <a:t> </a:t>
            </a:r>
            <a:r>
              <a:rPr lang="fr-FR" sz="1400" dirty="0" err="1" smtClean="0"/>
              <a:t>problem</a:t>
            </a:r>
            <a:r>
              <a:rPr lang="fr-FR" sz="1400" dirty="0" smtClean="0"/>
              <a:t> in </a:t>
            </a:r>
            <a:r>
              <a:rPr lang="fr-FR" sz="1400" dirty="0" err="1" smtClean="0"/>
              <a:t>our</a:t>
            </a:r>
            <a:r>
              <a:rPr lang="fr-FR" sz="1400" dirty="0" smtClean="0"/>
              <a:t> </a:t>
            </a:r>
            <a:r>
              <a:rPr lang="fr-FR" sz="1400" dirty="0" err="1" smtClean="0"/>
              <a:t>numerical</a:t>
            </a:r>
            <a:r>
              <a:rPr lang="fr-FR" sz="1400" dirty="0" smtClean="0"/>
              <a:t> test case)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89313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67544" y="263642"/>
            <a:ext cx="1544012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467544" y="699542"/>
                <a:ext cx="7848872" cy="369331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fr-FR" sz="1200" dirty="0" smtClean="0"/>
                  <a:t>For </a:t>
                </a:r>
                <a:r>
                  <a:rPr lang="fr-FR" sz="1200" dirty="0"/>
                  <a:t>high </a:t>
                </a:r>
                <a:r>
                  <a:rPr lang="fr-FR" sz="1200" dirty="0" err="1"/>
                  <a:t>dimensional</a:t>
                </a:r>
                <a:r>
                  <a:rPr lang="fr-FR" sz="1200" dirty="0"/>
                  <a:t> </a:t>
                </a:r>
                <a:r>
                  <a:rPr lang="fr-FR" sz="1200" dirty="0" err="1" smtClean="0"/>
                  <a:t>parametric</a:t>
                </a:r>
                <a:r>
                  <a:rPr lang="fr-FR" sz="1200" dirty="0" smtClean="0"/>
                  <a:t> system </a:t>
                </a:r>
                <a:r>
                  <a:rPr lang="fr-FR" sz="1200" dirty="0" err="1" smtClean="0"/>
                  <a:t>including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upto</a:t>
                </a:r>
                <a:r>
                  <a:rPr lang="fr-FR" sz="1200" dirty="0" smtClean="0"/>
                  <a:t> 9 </a:t>
                </a:r>
                <a:r>
                  <a:rPr lang="fr-FR" sz="1200" dirty="0" err="1" smtClean="0"/>
                  <a:t>parameter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domain</a:t>
                </a:r>
                <a:r>
                  <a:rPr lang="fr-FR" sz="1200" dirty="0" smtClean="0"/>
                  <a:t>, Successive </a:t>
                </a:r>
                <a:r>
                  <a:rPr lang="fr-FR" sz="1200" dirty="0"/>
                  <a:t>model sketch </a:t>
                </a:r>
                <a:r>
                  <a:rPr lang="fr-FR" sz="1200" dirty="0" err="1" smtClean="0"/>
                  <a:t>proved</a:t>
                </a:r>
                <a:r>
                  <a:rPr lang="fr-FR" sz="1200" dirty="0" smtClean="0"/>
                  <a:t> to </a:t>
                </a:r>
                <a:r>
                  <a:rPr lang="fr-FR" sz="1200" dirty="0" err="1" smtClean="0"/>
                  <a:t>be</a:t>
                </a:r>
                <a:r>
                  <a:rPr lang="fr-FR" sz="1200" dirty="0" smtClean="0"/>
                  <a:t> effective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fr-FR" sz="1200" dirty="0"/>
                  <a:t>A high </a:t>
                </a:r>
                <a:r>
                  <a:rPr lang="fr-FR" sz="1200" dirty="0" err="1"/>
                  <a:t>accuracy</a:t>
                </a:r>
                <a:r>
                  <a:rPr lang="fr-FR" sz="1200" dirty="0"/>
                  <a:t> </a:t>
                </a:r>
                <a:r>
                  <a:rPr lang="fr-FR" sz="1200" dirty="0" err="1"/>
                  <a:t>is</a:t>
                </a:r>
                <a:r>
                  <a:rPr lang="fr-FR" sz="1200" dirty="0"/>
                  <a:t> </a:t>
                </a:r>
                <a:r>
                  <a:rPr lang="fr-FR" sz="1200" dirty="0" err="1"/>
                  <a:t>achieved</a:t>
                </a:r>
                <a:r>
                  <a:rPr lang="fr-FR" sz="1200" dirty="0"/>
                  <a:t> over the training set 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fr-FR" sz="1200" dirty="0"/>
                  <a:t>The validation set has </a:t>
                </a:r>
                <a:r>
                  <a:rPr lang="fr-FR" sz="1200" dirty="0" err="1"/>
                  <a:t>same</a:t>
                </a:r>
                <a:r>
                  <a:rPr lang="fr-FR" sz="1200" dirty="0"/>
                  <a:t> </a:t>
                </a:r>
                <a:r>
                  <a:rPr lang="fr-FR" sz="1200" dirty="0" err="1" smtClean="0"/>
                  <a:t>accuracy</a:t>
                </a:r>
                <a:r>
                  <a:rPr lang="fr-FR" sz="1200" dirty="0" smtClean="0"/>
                  <a:t> </a:t>
                </a:r>
                <a:r>
                  <a:rPr lang="fr-FR" sz="1200" dirty="0"/>
                  <a:t>as on training set  for </a:t>
                </a:r>
                <a:r>
                  <a:rPr lang="fr-FR" sz="1200" dirty="0" err="1"/>
                  <a:t>problem</a:t>
                </a:r>
                <a:r>
                  <a:rPr lang="fr-FR" sz="1200" dirty="0"/>
                  <a:t> </a:t>
                </a:r>
                <a:r>
                  <a:rPr lang="fr-FR" sz="1200" dirty="0" err="1"/>
                  <a:t>like</a:t>
                </a:r>
                <a:r>
                  <a:rPr lang="fr-FR" sz="1200" dirty="0"/>
                  <a:t> Darcy Flow  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fr-FR" sz="1200" dirty="0"/>
                  <a:t> For </a:t>
                </a:r>
                <a:r>
                  <a:rPr lang="fr-FR" sz="1200" dirty="0" err="1"/>
                  <a:t>elliptic</a:t>
                </a:r>
                <a:r>
                  <a:rPr lang="fr-FR" sz="1200" dirty="0"/>
                  <a:t> PDE </a:t>
                </a:r>
                <a:r>
                  <a:rPr lang="fr-FR" sz="1200" dirty="0" err="1"/>
                  <a:t>like</a:t>
                </a:r>
                <a:r>
                  <a:rPr lang="fr-FR" sz="1200" dirty="0"/>
                  <a:t> convection and diffusion </a:t>
                </a:r>
                <a:r>
                  <a:rPr lang="fr-FR" sz="1200" dirty="0" err="1"/>
                  <a:t>heat</a:t>
                </a:r>
                <a:r>
                  <a:rPr lang="fr-FR" sz="1200" dirty="0"/>
                  <a:t> </a:t>
                </a:r>
                <a:r>
                  <a:rPr lang="fr-FR" sz="1200" dirty="0" err="1"/>
                  <a:t>transfer</a:t>
                </a:r>
                <a:r>
                  <a:rPr lang="fr-FR" sz="1200" dirty="0"/>
                  <a:t> </a:t>
                </a:r>
                <a:r>
                  <a:rPr lang="fr-FR" sz="1200" dirty="0" err="1"/>
                  <a:t>problem</a:t>
                </a:r>
                <a:r>
                  <a:rPr lang="fr-FR" sz="1200" dirty="0"/>
                  <a:t> validation </a:t>
                </a:r>
                <a:r>
                  <a:rPr lang="fr-FR" sz="1200" dirty="0" err="1"/>
                  <a:t>accuracy</a:t>
                </a:r>
                <a:r>
                  <a:rPr lang="fr-FR" sz="1200" dirty="0"/>
                  <a:t> </a:t>
                </a:r>
                <a:r>
                  <a:rPr lang="fr-FR" sz="1200" dirty="0" err="1"/>
                  <a:t>could</a:t>
                </a:r>
                <a:r>
                  <a:rPr lang="fr-FR" sz="1200" dirty="0"/>
                  <a:t> </a:t>
                </a:r>
                <a:r>
                  <a:rPr lang="fr-FR" sz="1200" dirty="0" err="1"/>
                  <a:t>be</a:t>
                </a:r>
                <a:r>
                  <a:rPr lang="fr-FR" sz="1200" dirty="0"/>
                  <a:t> </a:t>
                </a:r>
                <a:r>
                  <a:rPr lang="fr-FR" sz="1200" dirty="0" err="1" smtClean="0"/>
                  <a:t>achieved</a:t>
                </a:r>
                <a:r>
                  <a:rPr lang="fr-FR" sz="1200" dirty="0" smtClean="0"/>
                  <a:t> </a:t>
                </a:r>
                <a:r>
                  <a:rPr lang="fr-FR" sz="1200" dirty="0" err="1"/>
                  <a:t>upto</a:t>
                </a:r>
                <a14:m>
                  <m:oMath xmlns:m="http://schemas.openxmlformats.org/officeDocument/2006/math">
                    <m:r>
                      <a:rPr lang="fr-FR" sz="1200" i="1" dirty="0">
                        <a:latin typeface="Cambria Math"/>
                      </a:rPr>
                      <m:t> </m:t>
                    </m:r>
                    <m:r>
                      <a:rPr lang="fr-FR" sz="1200" i="1" dirty="0">
                        <a:latin typeface="Cambria Math"/>
                      </a:rPr>
                      <m:t>𝑂</m:t>
                    </m:r>
                    <m:r>
                      <a:rPr lang="fr-FR" sz="1200" i="1" dirty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fr-FR" sz="1200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200" i="1" dirty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fr-FR" sz="1200" i="1" dirty="0">
                            <a:latin typeface="Cambria Math"/>
                          </a:rPr>
                          <m:t>−2</m:t>
                        </m:r>
                      </m:sup>
                    </m:sSup>
                    <m:r>
                      <a:rPr lang="fr-FR" sz="1200" i="1" dirty="0">
                        <a:latin typeface="Cambria Math"/>
                      </a:rPr>
                      <m:t>)</m:t>
                    </m:r>
                  </m:oMath>
                </a14:m>
                <a:endParaRPr lang="fr-FR" sz="1200" dirty="0"/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fr-FR" sz="1200" dirty="0" smtClean="0"/>
                  <a:t>Interpolation points </a:t>
                </a:r>
                <a:r>
                  <a:rPr lang="fr-FR" sz="1200" dirty="0" err="1" smtClean="0"/>
                  <a:t>chosen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from</a:t>
                </a:r>
                <a:r>
                  <a:rPr lang="fr-FR" sz="1200" dirty="0" smtClean="0"/>
                  <a:t> the  </a:t>
                </a:r>
                <a:r>
                  <a:rPr lang="fr-FR" sz="1200" dirty="0" err="1" smtClean="0"/>
                  <a:t>parametric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functions</a:t>
                </a:r>
                <a:r>
                  <a:rPr lang="fr-FR" sz="1200" dirty="0" smtClean="0"/>
                  <a:t> by DEIM </a:t>
                </a:r>
                <a:r>
                  <a:rPr lang="fr-FR" sz="1200" dirty="0" err="1" smtClean="0"/>
                  <a:t>approach</a:t>
                </a:r>
                <a:r>
                  <a:rPr lang="fr-FR" sz="1200" dirty="0" smtClean="0"/>
                  <a:t> are </a:t>
                </a:r>
                <a:r>
                  <a:rPr lang="fr-FR" sz="1200" dirty="0" err="1" smtClean="0"/>
                  <a:t>highly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incoherent</a:t>
                </a:r>
                <a:r>
                  <a:rPr lang="fr-FR" sz="1200" dirty="0" smtClean="0"/>
                  <a:t>, </a:t>
                </a:r>
                <a:r>
                  <a:rPr lang="fr-FR" sz="1200" dirty="0" err="1" smtClean="0"/>
                  <a:t>meaning</a:t>
                </a:r>
                <a:r>
                  <a:rPr lang="fr-FR" sz="1200" dirty="0" smtClean="0"/>
                  <a:t> all the points are </a:t>
                </a:r>
                <a:r>
                  <a:rPr lang="fr-FR" sz="1200" dirty="0" err="1" smtClean="0"/>
                  <a:t>chosen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from</a:t>
                </a:r>
                <a:r>
                  <a:rPr lang="fr-FR" sz="1200" dirty="0" smtClean="0"/>
                  <a:t> the orthogonal modes </a:t>
                </a:r>
                <a:r>
                  <a:rPr lang="fr-FR" sz="1200" dirty="0" err="1" smtClean="0"/>
                  <a:t>which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contains</a:t>
                </a:r>
                <a:r>
                  <a:rPr lang="fr-FR" sz="1200" dirty="0" smtClean="0"/>
                  <a:t> maximum information  </a:t>
                </a:r>
                <a:r>
                  <a:rPr lang="fr-FR" sz="1200" dirty="0" err="1" smtClean="0"/>
                  <a:t>which</a:t>
                </a:r>
                <a:r>
                  <a:rPr lang="fr-FR" sz="1200" dirty="0" smtClean="0"/>
                  <a:t> in </a:t>
                </a:r>
                <a:r>
                  <a:rPr lang="fr-FR" sz="1200" dirty="0" err="1" smtClean="0"/>
                  <a:t>turn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helps</a:t>
                </a:r>
                <a:r>
                  <a:rPr lang="fr-FR" sz="1200" dirty="0" smtClean="0"/>
                  <a:t> to </a:t>
                </a:r>
                <a:r>
                  <a:rPr lang="fr-FR" sz="1200" dirty="0" err="1" smtClean="0"/>
                  <a:t>build</a:t>
                </a:r>
                <a:r>
                  <a:rPr lang="fr-FR" sz="1200" dirty="0" smtClean="0"/>
                  <a:t> an </a:t>
                </a:r>
                <a:r>
                  <a:rPr lang="fr-FR" sz="1200" dirty="0" err="1" smtClean="0"/>
                  <a:t>enriched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reduced</a:t>
                </a:r>
                <a:r>
                  <a:rPr lang="fr-FR" sz="1200" dirty="0" smtClean="0"/>
                  <a:t> basis </a:t>
                </a:r>
                <a:r>
                  <a:rPr lang="fr-FR" sz="1200" dirty="0" err="1" smtClean="0"/>
                  <a:t>space</a:t>
                </a:r>
                <a:endParaRPr lang="fr-FR" sz="1200" dirty="0" smtClean="0"/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fr-FR" sz="1200" dirty="0" smtClean="0"/>
                  <a:t>The </a:t>
                </a:r>
                <a:r>
                  <a:rPr lang="fr-FR" sz="1200" dirty="0" err="1" smtClean="0"/>
                  <a:t>algorithm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performs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effectively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irresepecitve</a:t>
                </a:r>
                <a:r>
                  <a:rPr lang="fr-FR" sz="1200" dirty="0" smtClean="0"/>
                  <a:t> of the </a:t>
                </a:r>
                <a:r>
                  <a:rPr lang="fr-FR" sz="1200" dirty="0" err="1" smtClean="0"/>
                  <a:t>number</a:t>
                </a:r>
                <a:r>
                  <a:rPr lang="fr-FR" sz="1200" dirty="0" smtClean="0"/>
                  <a:t> of </a:t>
                </a:r>
                <a:r>
                  <a:rPr lang="fr-FR" sz="1200" dirty="0" err="1" smtClean="0"/>
                  <a:t>sampling</a:t>
                </a:r>
                <a:r>
                  <a:rPr lang="fr-FR" sz="1200" dirty="0" smtClean="0"/>
                  <a:t> points </a:t>
                </a:r>
                <a:r>
                  <a:rPr lang="fr-FR" sz="1200" dirty="0" err="1" smtClean="0"/>
                  <a:t>chosen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each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iteration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aka</a:t>
                </a:r>
                <a:r>
                  <a:rPr lang="fr-FR" sz="1200" dirty="0" smtClean="0"/>
                  <a:t>  How </a:t>
                </a:r>
                <a:r>
                  <a:rPr lang="fr-FR" sz="1200" dirty="0" err="1" smtClean="0"/>
                  <a:t>Greedy</a:t>
                </a:r>
                <a:r>
                  <a:rPr lang="fr-FR" sz="1200" dirty="0" smtClean="0"/>
                  <a:t> the </a:t>
                </a:r>
                <a:r>
                  <a:rPr lang="fr-FR" sz="1200" dirty="0" err="1" smtClean="0"/>
                  <a:t>algorithm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can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be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is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dependent</a:t>
                </a:r>
                <a:r>
                  <a:rPr lang="fr-FR" sz="1200" dirty="0" smtClean="0"/>
                  <a:t> on the user and </a:t>
                </a:r>
                <a:r>
                  <a:rPr lang="fr-FR" sz="1200" dirty="0" err="1" smtClean="0"/>
                  <a:t>target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tolerance</a:t>
                </a:r>
                <a:r>
                  <a:rPr lang="fr-FR" sz="1200" dirty="0" smtClean="0"/>
                  <a:t> set for </a:t>
                </a:r>
                <a:r>
                  <a:rPr lang="fr-FR" sz="1200" dirty="0" err="1" smtClean="0"/>
                  <a:t>truncation</a:t>
                </a:r>
                <a:endParaRPr lang="fr-FR" sz="1200" dirty="0" smtClean="0"/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fr-FR" sz="1200" dirty="0" smtClean="0"/>
                  <a:t>If more </a:t>
                </a:r>
                <a:r>
                  <a:rPr lang="fr-FR" sz="1200" dirty="0" err="1" smtClean="0"/>
                  <a:t>sampling</a:t>
                </a:r>
                <a:r>
                  <a:rPr lang="fr-FR" sz="1200" dirty="0" smtClean="0"/>
                  <a:t> points are </a:t>
                </a:r>
                <a:r>
                  <a:rPr lang="fr-FR" sz="1200" dirty="0" err="1" smtClean="0"/>
                  <a:t>chosen</a:t>
                </a:r>
                <a:r>
                  <a:rPr lang="fr-FR" sz="1200" dirty="0" smtClean="0"/>
                  <a:t> in </a:t>
                </a:r>
                <a:r>
                  <a:rPr lang="fr-FR" sz="1200" dirty="0" err="1" smtClean="0"/>
                  <a:t>each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iteration</a:t>
                </a:r>
                <a:r>
                  <a:rPr lang="fr-FR" sz="1200" dirty="0" smtClean="0"/>
                  <a:t>, </a:t>
                </a:r>
                <a:r>
                  <a:rPr lang="fr-FR" sz="1200" dirty="0" err="1" smtClean="0"/>
                  <a:t>it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can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be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performed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parallely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instead</a:t>
                </a:r>
                <a:r>
                  <a:rPr lang="fr-FR" sz="1200" dirty="0" smtClean="0"/>
                  <a:t> of </a:t>
                </a:r>
                <a:r>
                  <a:rPr lang="fr-FR" sz="1200" dirty="0" err="1" smtClean="0"/>
                  <a:t>sequentially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which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is</a:t>
                </a:r>
                <a:r>
                  <a:rPr lang="fr-FR" sz="1200" dirty="0" smtClean="0"/>
                  <a:t> an </a:t>
                </a:r>
                <a:r>
                  <a:rPr lang="fr-FR" sz="1200" dirty="0" err="1" smtClean="0"/>
                  <a:t>added</a:t>
                </a:r>
                <a:r>
                  <a:rPr lang="fr-FR" sz="1200" dirty="0" smtClean="0"/>
                  <a:t> </a:t>
                </a:r>
                <a:r>
                  <a:rPr lang="fr-FR" sz="1200" dirty="0" err="1" smtClean="0"/>
                  <a:t>advantage</a:t>
                </a:r>
                <a:r>
                  <a:rPr lang="fr-FR" sz="1200" dirty="0" smtClean="0"/>
                  <a:t>  </a:t>
                </a: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699542"/>
                <a:ext cx="7848872" cy="36933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9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CI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ICI_template</Template>
  <TotalTime>22999</TotalTime>
  <Words>3573</Words>
  <Application>Microsoft Office PowerPoint</Application>
  <PresentationFormat>Affichage à l'écran (16:9)</PresentationFormat>
  <Paragraphs>429</Paragraphs>
  <Slides>55</Slides>
  <Notes>2</Notes>
  <HiddenSlides>2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55</vt:i4>
      </vt:variant>
    </vt:vector>
  </HeadingPairs>
  <TitlesOfParts>
    <vt:vector size="57" baseType="lpstr">
      <vt:lpstr>ICI_template</vt:lpstr>
      <vt:lpstr>Office Theme</vt:lpstr>
      <vt:lpstr>Présentation PowerPoint</vt:lpstr>
      <vt:lpstr>Timeline: Second year of the thesis…….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2D Sinker benchmark problem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Methodologie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Mesh dependency on the PDE problem </vt:lpstr>
      <vt:lpstr>Présentation PowerPoint</vt:lpstr>
      <vt:lpstr>Classical RBM-Greedy Approach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Ecole Centrale Nantes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Manisha CHETRY</dc:creator>
  <cp:lastModifiedBy>Manisha CHETRY</cp:lastModifiedBy>
  <cp:revision>182</cp:revision>
  <dcterms:created xsi:type="dcterms:W3CDTF">2021-02-19T13:58:03Z</dcterms:created>
  <dcterms:modified xsi:type="dcterms:W3CDTF">2021-04-10T17:50:44Z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16.0010</vt:lpwstr>
  </property>
  <property fmtid="{D5CDD505-2E9C-101B-9397-08002B2CF9AE}" pid="3" name="Company">
    <vt:lpwstr>MOSWO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Affichage à l'écran (16:9)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5</vt:i4>
  </property>
</Properties>
</file>